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29"/>
  </p:notesMasterIdLst>
  <p:handoutMasterIdLst>
    <p:handoutMasterId r:id="rId130"/>
  </p:handoutMasterIdLst>
  <p:sldIdLst>
    <p:sldId id="1478" r:id="rId2"/>
    <p:sldId id="1493" r:id="rId3"/>
    <p:sldId id="446" r:id="rId4"/>
    <p:sldId id="429" r:id="rId5"/>
    <p:sldId id="1020" r:id="rId6"/>
    <p:sldId id="1492" r:id="rId7"/>
    <p:sldId id="1022" r:id="rId8"/>
    <p:sldId id="293" r:id="rId9"/>
    <p:sldId id="1009" r:id="rId10"/>
    <p:sldId id="295" r:id="rId11"/>
    <p:sldId id="1479" r:id="rId12"/>
    <p:sldId id="262" r:id="rId13"/>
    <p:sldId id="301" r:id="rId14"/>
    <p:sldId id="302" r:id="rId15"/>
    <p:sldId id="303" r:id="rId16"/>
    <p:sldId id="324" r:id="rId17"/>
    <p:sldId id="430" r:id="rId18"/>
    <p:sldId id="330" r:id="rId19"/>
    <p:sldId id="1025" r:id="rId20"/>
    <p:sldId id="1026" r:id="rId21"/>
    <p:sldId id="1027" r:id="rId22"/>
    <p:sldId id="1480" r:id="rId23"/>
    <p:sldId id="866" r:id="rId24"/>
    <p:sldId id="352" r:id="rId25"/>
    <p:sldId id="1481" r:id="rId26"/>
    <p:sldId id="378" r:id="rId27"/>
    <p:sldId id="379" r:id="rId28"/>
    <p:sldId id="380" r:id="rId29"/>
    <p:sldId id="640" r:id="rId30"/>
    <p:sldId id="444" r:id="rId31"/>
    <p:sldId id="1477" r:id="rId32"/>
    <p:sldId id="449" r:id="rId33"/>
    <p:sldId id="1482" r:id="rId34"/>
    <p:sldId id="305" r:id="rId35"/>
    <p:sldId id="306" r:id="rId36"/>
    <p:sldId id="309" r:id="rId37"/>
    <p:sldId id="867" r:id="rId38"/>
    <p:sldId id="1023" r:id="rId39"/>
    <p:sldId id="1024" r:id="rId40"/>
    <p:sldId id="1483" r:id="rId41"/>
    <p:sldId id="323" r:id="rId42"/>
    <p:sldId id="326" r:id="rId43"/>
    <p:sldId id="327" r:id="rId44"/>
    <p:sldId id="328" r:id="rId45"/>
    <p:sldId id="329" r:id="rId46"/>
    <p:sldId id="335" r:id="rId47"/>
    <p:sldId id="337" r:id="rId48"/>
    <p:sldId id="431" r:id="rId49"/>
    <p:sldId id="1484" r:id="rId50"/>
    <p:sldId id="340" r:id="rId51"/>
    <p:sldId id="341" r:id="rId52"/>
    <p:sldId id="432" r:id="rId53"/>
    <p:sldId id="343" r:id="rId54"/>
    <p:sldId id="344" r:id="rId55"/>
    <p:sldId id="345" r:id="rId56"/>
    <p:sldId id="346" r:id="rId57"/>
    <p:sldId id="347" r:id="rId58"/>
    <p:sldId id="348" r:id="rId59"/>
    <p:sldId id="1485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1486" r:id="rId84"/>
    <p:sldId id="382" r:id="rId85"/>
    <p:sldId id="433" r:id="rId86"/>
    <p:sldId id="388" r:id="rId87"/>
    <p:sldId id="434" r:id="rId88"/>
    <p:sldId id="435" r:id="rId89"/>
    <p:sldId id="437" r:id="rId90"/>
    <p:sldId id="438" r:id="rId91"/>
    <p:sldId id="439" r:id="rId92"/>
    <p:sldId id="389" r:id="rId93"/>
    <p:sldId id="440" r:id="rId94"/>
    <p:sldId id="1487" r:id="rId95"/>
    <p:sldId id="1488" r:id="rId96"/>
    <p:sldId id="1010" r:id="rId97"/>
    <p:sldId id="1011" r:id="rId98"/>
    <p:sldId id="1019" r:id="rId99"/>
    <p:sldId id="1014" r:id="rId100"/>
    <p:sldId id="1015" r:id="rId101"/>
    <p:sldId id="457" r:id="rId102"/>
    <p:sldId id="403" r:id="rId103"/>
    <p:sldId id="404" r:id="rId104"/>
    <p:sldId id="1489" r:id="rId105"/>
    <p:sldId id="406" r:id="rId106"/>
    <p:sldId id="407" r:id="rId107"/>
    <p:sldId id="408" r:id="rId108"/>
    <p:sldId id="409" r:id="rId109"/>
    <p:sldId id="410" r:id="rId110"/>
    <p:sldId id="411" r:id="rId111"/>
    <p:sldId id="412" r:id="rId112"/>
    <p:sldId id="413" r:id="rId113"/>
    <p:sldId id="1490" r:id="rId114"/>
    <p:sldId id="415" r:id="rId115"/>
    <p:sldId id="416" r:id="rId116"/>
    <p:sldId id="1491" r:id="rId117"/>
    <p:sldId id="418" r:id="rId118"/>
    <p:sldId id="419" r:id="rId119"/>
    <p:sldId id="420" r:id="rId120"/>
    <p:sldId id="421" r:id="rId121"/>
    <p:sldId id="422" r:id="rId122"/>
    <p:sldId id="423" r:id="rId123"/>
    <p:sldId id="424" r:id="rId124"/>
    <p:sldId id="425" r:id="rId125"/>
    <p:sldId id="426" r:id="rId126"/>
    <p:sldId id="427" r:id="rId127"/>
    <p:sldId id="428" r:id="rId1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">
          <p15:clr>
            <a:srgbClr val="A4A3A4"/>
          </p15:clr>
        </p15:guide>
        <p15:guide id="2" orient="horz" pos="238">
          <p15:clr>
            <a:srgbClr val="A4A3A4"/>
          </p15:clr>
        </p15:guide>
        <p15:guide id="3" orient="horz" pos="148">
          <p15:clr>
            <a:srgbClr val="A4A3A4"/>
          </p15:clr>
        </p15:guide>
        <p15:guide id="4" orient="horz" pos="2302">
          <p15:clr>
            <a:srgbClr val="A4A3A4"/>
          </p15:clr>
        </p15:guide>
        <p15:guide id="5" orient="horz" pos="205">
          <p15:clr>
            <a:srgbClr val="A4A3A4"/>
          </p15:clr>
        </p15:guide>
        <p15:guide id="6" orient="horz" pos="1687">
          <p15:clr>
            <a:srgbClr val="A4A3A4"/>
          </p15:clr>
        </p15:guide>
        <p15:guide id="7" orient="horz" pos="234">
          <p15:clr>
            <a:srgbClr val="A4A3A4"/>
          </p15:clr>
        </p15:guide>
        <p15:guide id="8" orient="horz" pos="182">
          <p15:clr>
            <a:srgbClr val="A4A3A4"/>
          </p15:clr>
        </p15:guide>
        <p15:guide id="9" pos="4769">
          <p15:clr>
            <a:srgbClr val="A4A3A4"/>
          </p15:clr>
        </p15:guide>
        <p15:guide id="10" pos="1066">
          <p15:clr>
            <a:srgbClr val="A4A3A4"/>
          </p15:clr>
        </p15:guide>
        <p15:guide id="11" pos="164">
          <p15:clr>
            <a:srgbClr val="A4A3A4"/>
          </p15:clr>
        </p15:guide>
        <p15:guide id="12" pos="961">
          <p15:clr>
            <a:srgbClr val="A4A3A4"/>
          </p15:clr>
        </p15:guide>
        <p15:guide id="13" pos="4511">
          <p15:clr>
            <a:srgbClr val="A4A3A4"/>
          </p15:clr>
        </p15:guide>
        <p15:guide id="14" pos="1556">
          <p15:clr>
            <a:srgbClr val="A4A3A4"/>
          </p15:clr>
        </p15:guide>
        <p15:guide id="15" pos="4418">
          <p15:clr>
            <a:srgbClr val="A4A3A4"/>
          </p15:clr>
        </p15:guide>
        <p15:guide id="16" pos="989">
          <p15:clr>
            <a:srgbClr val="A4A3A4"/>
          </p15:clr>
        </p15:guide>
        <p15:guide id="17" pos="4122">
          <p15:clr>
            <a:srgbClr val="A4A3A4"/>
          </p15:clr>
        </p15:guide>
        <p15:guide id="18" pos="3972">
          <p15:clr>
            <a:srgbClr val="A4A3A4"/>
          </p15:clr>
        </p15:guide>
        <p15:guide id="19" pos="45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634"/>
    <a:srgbClr val="232F3E"/>
    <a:srgbClr val="333334"/>
    <a:srgbClr val="3C3C3E"/>
    <a:srgbClr val="5F5F61"/>
    <a:srgbClr val="146EB4"/>
    <a:srgbClr val="8D8C8E"/>
    <a:srgbClr val="676668"/>
    <a:srgbClr val="414042"/>
    <a:srgbClr val="212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4" autoAdjust="0"/>
    <p:restoredTop sz="80293" autoAdjust="0"/>
  </p:normalViewPr>
  <p:slideViewPr>
    <p:cSldViewPr snapToGrid="0" snapToObjects="1" showGuides="1">
      <p:cViewPr varScale="1">
        <p:scale>
          <a:sx n="139" d="100"/>
          <a:sy n="139" d="100"/>
        </p:scale>
        <p:origin x="456" y="168"/>
      </p:cViewPr>
      <p:guideLst>
        <p:guide orient="horz" pos="127"/>
        <p:guide orient="horz" pos="238"/>
        <p:guide orient="horz" pos="148"/>
        <p:guide orient="horz" pos="2302"/>
        <p:guide orient="horz" pos="205"/>
        <p:guide orient="horz" pos="1687"/>
        <p:guide orient="horz" pos="234"/>
        <p:guide orient="horz" pos="182"/>
        <p:guide pos="4769"/>
        <p:guide pos="1066"/>
        <p:guide pos="164"/>
        <p:guide pos="961"/>
        <p:guide pos="4511"/>
        <p:guide pos="1556"/>
        <p:guide pos="4418"/>
        <p:guide pos="989"/>
        <p:guide pos="4122"/>
        <p:guide pos="3972"/>
        <p:guide pos="4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1A57EC-C230-8544-942F-0B59C762A3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E72F3-E4B3-0845-9662-D686F769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863F4-5D39-6449-8C13-4D9A94021C7A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414-3CBD-5B4C-A17D-D8F77CB61E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2C5D-C573-0949-9792-5019508AC9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F3BD-5601-D649-81B1-A1890115B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13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CF989-6525-C640-8C58-7B40451EDA8A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73B6F-6C74-6846-B3E2-267958B98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2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BW: present 1 – 34, then self-paced workshop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73B6F-6C74-6846-B3E2-267958B9832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9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3B6F-6C74-6846-B3E2-267958B9832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8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7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28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44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3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55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1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1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3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6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0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1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9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1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507147"/>
            <a:ext cx="8609496" cy="686858"/>
          </a:xfrm>
        </p:spPr>
        <p:txBody>
          <a:bodyPr lIns="0" tIns="0"/>
          <a:lstStyle>
            <a:lvl1pPr>
              <a:defRPr b="0"/>
            </a:lvl1pPr>
          </a:lstStyle>
          <a:p>
            <a:r>
              <a:rPr lang="en-US" dirty="0"/>
              <a:t>Sub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8050" y="2315586"/>
            <a:ext cx="2941638" cy="7999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 baseline="0">
                <a:solidFill>
                  <a:srgbClr val="E6E7E8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Month Day,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20371-612A-5F49-A97D-9BF27C41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976" y="3431337"/>
            <a:ext cx="1421384" cy="5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012"/>
            <a:ext cx="8205304" cy="38779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959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60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lumn_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02407" y="218281"/>
            <a:ext cx="8941594" cy="673696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406" y="1131094"/>
            <a:ext cx="4033243" cy="3373231"/>
          </a:xfrm>
        </p:spPr>
        <p:txBody>
          <a:bodyPr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15492" y="1131094"/>
            <a:ext cx="4033243" cy="3373231"/>
          </a:xfrm>
        </p:spPr>
        <p:txBody>
          <a:bodyPr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 userDrawn="1"/>
        </p:nvGrpSpPr>
        <p:grpSpPr>
          <a:xfrm>
            <a:off x="342856" y="4628830"/>
            <a:ext cx="5467395" cy="163256"/>
            <a:chOff x="548569" y="7406123"/>
            <a:chExt cx="8747832" cy="261209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29"/>
              <a:ext cx="3962400" cy="138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563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63" y="4647363"/>
            <a:ext cx="483921" cy="2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0" y="891882"/>
            <a:ext cx="3940983" cy="1816395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06912" y="891882"/>
            <a:ext cx="3940983" cy="1816395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1303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0" y="891882"/>
            <a:ext cx="3940983" cy="153939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06912" y="891882"/>
            <a:ext cx="3940983" cy="153939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71123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DBD4C6-36F3-4AA1-9DE8-990CA06AB2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855" y="4628827"/>
            <a:ext cx="672188" cy="15325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251B7455-19E0-4F0A-BDBA-087E3F4EC7A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1" y="4705457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B7FC2-9EE1-4818-A3DE-FA5ED95BE7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63" y="4647363"/>
            <a:ext cx="483921" cy="2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650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624452"/>
            <a:ext cx="8609496" cy="686858"/>
          </a:xfrm>
        </p:spPr>
        <p:txBody>
          <a:bodyPr lIns="0" tIns="0"/>
          <a:lstStyle/>
          <a:p>
            <a:r>
              <a:rPr lang="en-US" dirty="0"/>
              <a:t>Section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050" y="2432892"/>
            <a:ext cx="2941638" cy="24316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50" y="801726"/>
            <a:ext cx="8609496" cy="3558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49" y="995836"/>
            <a:ext cx="4212207" cy="33563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836"/>
            <a:ext cx="4229346" cy="3356356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68462" y="995836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50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191067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01318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106063" y="995836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036559" y="1007977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68050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191067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101318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6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-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75000" y="1014412"/>
            <a:ext cx="5702546" cy="36493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8050" y="1014413"/>
            <a:ext cx="2772012" cy="48136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68289" y="1587499"/>
            <a:ext cx="2771774" cy="307622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9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B5CF4-0DA8-6343-88B6-1918AED4D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3812" y="927980"/>
            <a:ext cx="1421384" cy="5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4"/>
            <a:ext cx="8740141" cy="153939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4216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686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050" y="982753"/>
            <a:ext cx="8609496" cy="355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0380" y="4858702"/>
            <a:ext cx="3089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 2019, Amazon Web Services, Inc. or its Affiliates. All rights reserved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7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5" r:id="rId5"/>
    <p:sldLayoutId id="2147483687" r:id="rId6"/>
    <p:sldLayoutId id="2147483688" r:id="rId7"/>
    <p:sldLayoutId id="2147483689" r:id="rId8"/>
    <p:sldLayoutId id="2147483691" r:id="rId9"/>
    <p:sldLayoutId id="2147483692" r:id="rId10"/>
    <p:sldLayoutId id="2147483693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jp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59.png"/><Relationship Id="rId7" Type="http://schemas.openxmlformats.org/officeDocument/2006/relationships/image" Target="../media/image146.jp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4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jp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jpg"/><Relationship Id="rId14" Type="http://schemas.openxmlformats.org/officeDocument/2006/relationships/image" Target="../media/image15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rbaldwin/da-week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inyurl.com/y6v2hjuz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11" Type="http://schemas.openxmlformats.org/officeDocument/2006/relationships/image" Target="../media/image108.jp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jp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17" Type="http://schemas.openxmlformats.org/officeDocument/2006/relationships/image" Target="../media/image124.png"/><Relationship Id="rId2" Type="http://schemas.openxmlformats.org/officeDocument/2006/relationships/image" Target="../media/image109.jpg"/><Relationship Id="rId16" Type="http://schemas.openxmlformats.org/officeDocument/2006/relationships/image" Target="../media/image12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png"/><Relationship Id="rId15" Type="http://schemas.openxmlformats.org/officeDocument/2006/relationships/image" Target="../media/image122.jpg"/><Relationship Id="rId10" Type="http://schemas.openxmlformats.org/officeDocument/2006/relationships/image" Target="../media/image117.jpg"/><Relationship Id="rId19" Type="http://schemas.openxmlformats.org/officeDocument/2006/relationships/image" Target="../media/image126.jpg"/><Relationship Id="rId4" Type="http://schemas.openxmlformats.org/officeDocument/2006/relationships/image" Target="../media/image111.pn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Your First Big Data Application on AWS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8050" y="2315586"/>
            <a:ext cx="1952636" cy="799953"/>
          </a:xfrm>
        </p:spPr>
        <p:txBody>
          <a:bodyPr/>
          <a:lstStyle/>
          <a:p>
            <a:r>
              <a:rPr lang="en-US" dirty="0"/>
              <a:t>Ben Willett</a:t>
            </a:r>
          </a:p>
          <a:p>
            <a:r>
              <a:rPr lang="en-US" dirty="0"/>
              <a:t>Sr. Solutions Architect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EACB59-90A8-CE42-BF59-DB4BADB1D043}"/>
              </a:ext>
            </a:extLst>
          </p:cNvPr>
          <p:cNvSpPr txBox="1">
            <a:spLocks/>
          </p:cNvSpPr>
          <p:nvPr/>
        </p:nvSpPr>
        <p:spPr>
          <a:xfrm>
            <a:off x="2967707" y="2315586"/>
            <a:ext cx="1952636" cy="799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 baseline="0">
                <a:ln>
                  <a:noFill/>
                </a:ln>
                <a:solidFill>
                  <a:srgbClr val="E6E7E8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Juan Yu</a:t>
            </a:r>
          </a:p>
          <a:p>
            <a:r>
              <a:rPr lang="en-US" dirty="0"/>
              <a:t>Redshift Specialist Solutions Architect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D3AF19-7AC7-3A46-A851-E6F2243E185E}"/>
              </a:ext>
            </a:extLst>
          </p:cNvPr>
          <p:cNvSpPr txBox="1">
            <a:spLocks/>
          </p:cNvSpPr>
          <p:nvPr/>
        </p:nvSpPr>
        <p:spPr>
          <a:xfrm>
            <a:off x="5667365" y="2315586"/>
            <a:ext cx="1952636" cy="799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 baseline="0">
                <a:ln>
                  <a:noFill/>
                </a:ln>
                <a:solidFill>
                  <a:srgbClr val="E6E7E8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Sudhir Gupta</a:t>
            </a:r>
          </a:p>
          <a:p>
            <a:r>
              <a:rPr lang="en-US" dirty="0"/>
              <a:t>Partner Specialist Solutions Architect</a:t>
            </a:r>
          </a:p>
        </p:txBody>
      </p:sp>
    </p:spTree>
    <p:extLst>
      <p:ext uri="{BB962C8B-B14F-4D97-AF65-F5344CB8AC3E}">
        <p14:creationId xmlns:p14="http://schemas.microsoft.com/office/powerpoint/2010/main" val="286008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Your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pplication</a:t>
            </a:r>
            <a:r>
              <a:rPr sz="2450" spc="-2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rchitecture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41908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lang="en-US"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 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</a:t>
            </a:r>
            <a:r>
              <a:rPr lang="en-US"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Data Streams</a:t>
            </a:r>
            <a:r>
              <a:rPr sz="85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Producer 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>
                    <a:lumMod val="95000"/>
                  </a:schemeClr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8563" y="2094415"/>
            <a:ext cx="583247" cy="41908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0518" y="2170869"/>
            <a:ext cx="896670" cy="281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91440"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>
                    <a:lumMod val="95000"/>
                  </a:schemeClr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178435" algn="ctr">
              <a:lnSpc>
                <a:spcPct val="107900"/>
              </a:lnSpc>
            </a:pP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4492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45875" y="2990395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CSV </a:t>
            </a:r>
            <a:r>
              <a:rPr lang="en-US" sz="9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3"/>
            <a:ext cx="1100976" cy="79001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07456" y="3510113"/>
            <a:ext cx="737629" cy="91783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8526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BF6D0B-704B-CB4C-842A-3FC79F4913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5C5396E-BC8E-0041-B9C9-D5F13FBC8C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0256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50" y="262410"/>
            <a:ext cx="8609496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 S3 </a:t>
            </a:r>
            <a:r>
              <a:rPr sz="2450" spc="5" dirty="0"/>
              <a:t>as your persistent data</a:t>
            </a:r>
            <a:r>
              <a:rPr sz="2450" spc="-25" dirty="0"/>
              <a:t> </a:t>
            </a:r>
            <a:r>
              <a:rPr sz="2450" spc="5" dirty="0"/>
              <a:t>store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654381" y="984364"/>
            <a:ext cx="3918585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Separate compute and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storage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Resize and shut down Amazon</a:t>
            </a:r>
            <a:r>
              <a:rPr sz="18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clusters with no data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loss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381" y="2863964"/>
            <a:ext cx="3893185" cy="8329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Point multiple Amazon EMR clusters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at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same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 d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ata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533" y="1829667"/>
            <a:ext cx="661670" cy="634365"/>
          </a:xfrm>
          <a:custGeom>
            <a:avLst/>
            <a:gdLst/>
            <a:ahLst/>
            <a:cxnLst/>
            <a:rect l="l" t="t" r="r" b="b"/>
            <a:pathLst>
              <a:path w="661670" h="634364">
                <a:moveTo>
                  <a:pt x="0" y="634094"/>
                </a:moveTo>
                <a:lnTo>
                  <a:pt x="661515" y="634094"/>
                </a:lnTo>
                <a:lnTo>
                  <a:pt x="661515" y="0"/>
                </a:lnTo>
                <a:lnTo>
                  <a:pt x="0" y="0"/>
                </a:lnTo>
                <a:lnTo>
                  <a:pt x="0" y="634094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4092" y="1476867"/>
            <a:ext cx="290195" cy="287655"/>
          </a:xfrm>
          <a:custGeom>
            <a:avLst/>
            <a:gdLst/>
            <a:ahLst/>
            <a:cxnLst/>
            <a:rect l="l" t="t" r="r" b="b"/>
            <a:pathLst>
              <a:path w="290195" h="287655">
                <a:moveTo>
                  <a:pt x="0" y="287517"/>
                </a:moveTo>
                <a:lnTo>
                  <a:pt x="289899" y="287517"/>
                </a:lnTo>
                <a:lnTo>
                  <a:pt x="289899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4092" y="1829669"/>
            <a:ext cx="290195" cy="284480"/>
          </a:xfrm>
          <a:custGeom>
            <a:avLst/>
            <a:gdLst/>
            <a:ahLst/>
            <a:cxnLst/>
            <a:rect l="l" t="t" r="r" b="b"/>
            <a:pathLst>
              <a:path w="290195" h="284480">
                <a:moveTo>
                  <a:pt x="0" y="284410"/>
                </a:moveTo>
                <a:lnTo>
                  <a:pt x="289899" y="284410"/>
                </a:lnTo>
                <a:lnTo>
                  <a:pt x="289899" y="0"/>
                </a:lnTo>
                <a:lnTo>
                  <a:pt x="0" y="0"/>
                </a:lnTo>
                <a:lnTo>
                  <a:pt x="0" y="284410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4092" y="2174689"/>
            <a:ext cx="290195" cy="289560"/>
          </a:xfrm>
          <a:custGeom>
            <a:avLst/>
            <a:gdLst/>
            <a:ahLst/>
            <a:cxnLst/>
            <a:rect l="l" t="t" r="r" b="b"/>
            <a:pathLst>
              <a:path w="290195" h="289560">
                <a:moveTo>
                  <a:pt x="0" y="289072"/>
                </a:moveTo>
                <a:lnTo>
                  <a:pt x="289899" y="289072"/>
                </a:lnTo>
                <a:lnTo>
                  <a:pt x="289899" y="0"/>
                </a:lnTo>
                <a:lnTo>
                  <a:pt x="0" y="0"/>
                </a:lnTo>
                <a:lnTo>
                  <a:pt x="0" y="289072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78319" y="1476867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533" y="1476867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6554" y="2086105"/>
            <a:ext cx="28257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chemeClr val="bg1"/>
                </a:solidFill>
                <a:latin typeface="Arial"/>
                <a:cs typeface="Arial"/>
              </a:rPr>
              <a:t>MR</a:t>
            </a:r>
          </a:p>
        </p:txBody>
      </p:sp>
      <p:sp>
        <p:nvSpPr>
          <p:cNvPr id="12" name="object 12"/>
          <p:cNvSpPr/>
          <p:nvPr/>
        </p:nvSpPr>
        <p:spPr>
          <a:xfrm>
            <a:off x="6981812" y="2005280"/>
            <a:ext cx="404690" cy="323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7690" y="3077721"/>
            <a:ext cx="661670" cy="634365"/>
          </a:xfrm>
          <a:custGeom>
            <a:avLst/>
            <a:gdLst/>
            <a:ahLst/>
            <a:cxnLst/>
            <a:rect l="l" t="t" r="r" b="b"/>
            <a:pathLst>
              <a:path w="661670" h="634364">
                <a:moveTo>
                  <a:pt x="0" y="634094"/>
                </a:moveTo>
                <a:lnTo>
                  <a:pt x="661515" y="634094"/>
                </a:lnTo>
                <a:lnTo>
                  <a:pt x="661515" y="0"/>
                </a:lnTo>
                <a:lnTo>
                  <a:pt x="0" y="0"/>
                </a:lnTo>
                <a:lnTo>
                  <a:pt x="0" y="634094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9248" y="2724922"/>
            <a:ext cx="290195" cy="287655"/>
          </a:xfrm>
          <a:custGeom>
            <a:avLst/>
            <a:gdLst/>
            <a:ahLst/>
            <a:cxnLst/>
            <a:rect l="l" t="t" r="r" b="b"/>
            <a:pathLst>
              <a:path w="290195" h="287655">
                <a:moveTo>
                  <a:pt x="0" y="287517"/>
                </a:moveTo>
                <a:lnTo>
                  <a:pt x="289899" y="287517"/>
                </a:lnTo>
                <a:lnTo>
                  <a:pt x="289899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9248" y="3077724"/>
            <a:ext cx="290195" cy="284480"/>
          </a:xfrm>
          <a:custGeom>
            <a:avLst/>
            <a:gdLst/>
            <a:ahLst/>
            <a:cxnLst/>
            <a:rect l="l" t="t" r="r" b="b"/>
            <a:pathLst>
              <a:path w="290195" h="284479">
                <a:moveTo>
                  <a:pt x="0" y="284410"/>
                </a:moveTo>
                <a:lnTo>
                  <a:pt x="289899" y="284410"/>
                </a:lnTo>
                <a:lnTo>
                  <a:pt x="289899" y="0"/>
                </a:lnTo>
                <a:lnTo>
                  <a:pt x="0" y="0"/>
                </a:lnTo>
                <a:lnTo>
                  <a:pt x="0" y="284410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9248" y="3422743"/>
            <a:ext cx="290195" cy="289560"/>
          </a:xfrm>
          <a:custGeom>
            <a:avLst/>
            <a:gdLst/>
            <a:ahLst/>
            <a:cxnLst/>
            <a:rect l="l" t="t" r="r" b="b"/>
            <a:pathLst>
              <a:path w="290195" h="289560">
                <a:moveTo>
                  <a:pt x="0" y="289072"/>
                </a:moveTo>
                <a:lnTo>
                  <a:pt x="289899" y="289072"/>
                </a:lnTo>
                <a:lnTo>
                  <a:pt x="289899" y="0"/>
                </a:lnTo>
                <a:lnTo>
                  <a:pt x="0" y="0"/>
                </a:lnTo>
                <a:lnTo>
                  <a:pt x="0" y="289072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83475" y="2724922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17690" y="2724922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1710" y="3334160"/>
            <a:ext cx="28257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chemeClr val="bg1"/>
                </a:solidFill>
                <a:latin typeface="Arial"/>
                <a:cs typeface="Arial"/>
              </a:rPr>
              <a:t>MR</a:t>
            </a:r>
          </a:p>
        </p:txBody>
      </p:sp>
      <p:sp>
        <p:nvSpPr>
          <p:cNvPr id="20" name="object 20"/>
          <p:cNvSpPr/>
          <p:nvPr/>
        </p:nvSpPr>
        <p:spPr>
          <a:xfrm>
            <a:off x="6986968" y="3253334"/>
            <a:ext cx="404690" cy="323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36373" y="2037359"/>
            <a:ext cx="450215" cy="366395"/>
          </a:xfrm>
          <a:custGeom>
            <a:avLst/>
            <a:gdLst/>
            <a:ahLst/>
            <a:cxnLst/>
            <a:rect l="l" t="t" r="r" b="b"/>
            <a:pathLst>
              <a:path w="450215" h="366394">
                <a:moveTo>
                  <a:pt x="20193" y="219633"/>
                </a:moveTo>
                <a:lnTo>
                  <a:pt x="0" y="345744"/>
                </a:lnTo>
                <a:lnTo>
                  <a:pt x="126111" y="365937"/>
                </a:lnTo>
                <a:lnTo>
                  <a:pt x="99631" y="329361"/>
                </a:lnTo>
                <a:lnTo>
                  <a:pt x="200667" y="256209"/>
                </a:lnTo>
                <a:lnTo>
                  <a:pt x="46672" y="256209"/>
                </a:lnTo>
                <a:lnTo>
                  <a:pt x="20193" y="219633"/>
                </a:lnTo>
                <a:close/>
              </a:path>
              <a:path w="450215" h="366394">
                <a:moveTo>
                  <a:pt x="323545" y="0"/>
                </a:moveTo>
                <a:lnTo>
                  <a:pt x="350024" y="36575"/>
                </a:lnTo>
                <a:lnTo>
                  <a:pt x="46672" y="256209"/>
                </a:lnTo>
                <a:lnTo>
                  <a:pt x="200667" y="256209"/>
                </a:lnTo>
                <a:lnTo>
                  <a:pt x="402983" y="109728"/>
                </a:lnTo>
                <a:lnTo>
                  <a:pt x="435319" y="109728"/>
                </a:lnTo>
                <a:lnTo>
                  <a:pt x="449656" y="20193"/>
                </a:lnTo>
                <a:lnTo>
                  <a:pt x="323545" y="0"/>
                </a:lnTo>
                <a:close/>
              </a:path>
              <a:path w="450215" h="366394">
                <a:moveTo>
                  <a:pt x="435319" y="109728"/>
                </a:moveTo>
                <a:lnTo>
                  <a:pt x="402983" y="109728"/>
                </a:lnTo>
                <a:lnTo>
                  <a:pt x="429463" y="146304"/>
                </a:lnTo>
                <a:lnTo>
                  <a:pt x="435319" y="10972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36376" y="2037370"/>
            <a:ext cx="450215" cy="366395"/>
          </a:xfrm>
          <a:custGeom>
            <a:avLst/>
            <a:gdLst/>
            <a:ahLst/>
            <a:cxnLst/>
            <a:rect l="l" t="t" r="r" b="b"/>
            <a:pathLst>
              <a:path w="450215" h="366394">
                <a:moveTo>
                  <a:pt x="0" y="345744"/>
                </a:moveTo>
                <a:lnTo>
                  <a:pt x="20187" y="219632"/>
                </a:lnTo>
                <a:lnTo>
                  <a:pt x="46668" y="256207"/>
                </a:lnTo>
                <a:lnTo>
                  <a:pt x="350019" y="36574"/>
                </a:lnTo>
                <a:lnTo>
                  <a:pt x="323538" y="0"/>
                </a:lnTo>
                <a:lnTo>
                  <a:pt x="449650" y="20187"/>
                </a:lnTo>
                <a:lnTo>
                  <a:pt x="429462" y="146299"/>
                </a:lnTo>
                <a:lnTo>
                  <a:pt x="402981" y="109724"/>
                </a:lnTo>
                <a:lnTo>
                  <a:pt x="99630" y="329357"/>
                </a:lnTo>
                <a:lnTo>
                  <a:pt x="126111" y="365932"/>
                </a:lnTo>
                <a:lnTo>
                  <a:pt x="0" y="3457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49759" y="2923400"/>
            <a:ext cx="422909" cy="380365"/>
          </a:xfrm>
          <a:custGeom>
            <a:avLst/>
            <a:gdLst/>
            <a:ahLst/>
            <a:cxnLst/>
            <a:rect l="l" t="t" r="r" b="b"/>
            <a:pathLst>
              <a:path w="422909" h="380364">
                <a:moveTo>
                  <a:pt x="178944" y="103187"/>
                </a:moveTo>
                <a:lnTo>
                  <a:pt x="39547" y="103187"/>
                </a:lnTo>
                <a:lnTo>
                  <a:pt x="324827" y="345821"/>
                </a:lnTo>
                <a:lnTo>
                  <a:pt x="295579" y="380225"/>
                </a:lnTo>
                <a:lnTo>
                  <a:pt x="422884" y="369938"/>
                </a:lnTo>
                <a:lnTo>
                  <a:pt x="415376" y="277025"/>
                </a:lnTo>
                <a:lnTo>
                  <a:pt x="383336" y="277025"/>
                </a:lnTo>
                <a:lnTo>
                  <a:pt x="178944" y="103187"/>
                </a:lnTo>
                <a:close/>
              </a:path>
              <a:path w="422909" h="380364">
                <a:moveTo>
                  <a:pt x="412597" y="242633"/>
                </a:moveTo>
                <a:lnTo>
                  <a:pt x="383336" y="277025"/>
                </a:lnTo>
                <a:lnTo>
                  <a:pt x="415376" y="277025"/>
                </a:lnTo>
                <a:lnTo>
                  <a:pt x="412597" y="242633"/>
                </a:lnTo>
                <a:close/>
              </a:path>
              <a:path w="422909" h="380364">
                <a:moveTo>
                  <a:pt x="127304" y="0"/>
                </a:moveTo>
                <a:lnTo>
                  <a:pt x="0" y="10287"/>
                </a:lnTo>
                <a:lnTo>
                  <a:pt x="10287" y="137591"/>
                </a:lnTo>
                <a:lnTo>
                  <a:pt x="39547" y="103187"/>
                </a:lnTo>
                <a:lnTo>
                  <a:pt x="178944" y="103187"/>
                </a:lnTo>
                <a:lnTo>
                  <a:pt x="98056" y="34391"/>
                </a:lnTo>
                <a:lnTo>
                  <a:pt x="12730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49771" y="2923400"/>
            <a:ext cx="422909" cy="380365"/>
          </a:xfrm>
          <a:custGeom>
            <a:avLst/>
            <a:gdLst/>
            <a:ahLst/>
            <a:cxnLst/>
            <a:rect l="l" t="t" r="r" b="b"/>
            <a:pathLst>
              <a:path w="422909" h="380364">
                <a:moveTo>
                  <a:pt x="0" y="10285"/>
                </a:moveTo>
                <a:lnTo>
                  <a:pt x="127302" y="0"/>
                </a:lnTo>
                <a:lnTo>
                  <a:pt x="98048" y="34396"/>
                </a:lnTo>
                <a:lnTo>
                  <a:pt x="383335" y="277031"/>
                </a:lnTo>
                <a:lnTo>
                  <a:pt x="412589" y="242634"/>
                </a:lnTo>
                <a:lnTo>
                  <a:pt x="422874" y="369937"/>
                </a:lnTo>
                <a:lnTo>
                  <a:pt x="295571" y="380222"/>
                </a:lnTo>
                <a:lnTo>
                  <a:pt x="324826" y="345825"/>
                </a:lnTo>
                <a:lnTo>
                  <a:pt x="39539" y="103190"/>
                </a:lnTo>
                <a:lnTo>
                  <a:pt x="10284" y="137587"/>
                </a:lnTo>
                <a:lnTo>
                  <a:pt x="0" y="1028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00306" y="2987154"/>
            <a:ext cx="58356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25859" y="2294228"/>
            <a:ext cx="731520" cy="731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7752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EMRFS makes </a:t>
            </a:r>
            <a:r>
              <a:rPr sz="2450" dirty="0"/>
              <a:t>it </a:t>
            </a:r>
            <a:r>
              <a:rPr sz="2450" spc="5" dirty="0"/>
              <a:t>easier to leverage</a:t>
            </a:r>
            <a:r>
              <a:rPr sz="2450" spc="-5" dirty="0"/>
              <a:t> </a:t>
            </a:r>
            <a:r>
              <a:rPr lang="en-US" sz="2450" spc="-5" dirty="0"/>
              <a:t>Amazon </a:t>
            </a:r>
            <a:r>
              <a:rPr sz="2450" spc="10" dirty="0"/>
              <a:t>S3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62193" y="839393"/>
            <a:ext cx="8047235" cy="34676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Transparent to applications</a:t>
            </a:r>
            <a:r>
              <a:rPr lang="en-US"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—</a:t>
            </a:r>
            <a:r>
              <a:rPr sz="18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</a:t>
            </a:r>
            <a:r>
              <a:rPr sz="1800" spc="-1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“s3://”</a:t>
            </a:r>
            <a:endParaRPr sz="2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Support for Amazon S3 server-side and client-side</a:t>
            </a:r>
            <a:r>
              <a:rPr sz="1800" spc="3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encryption</a:t>
            </a:r>
            <a:endParaRPr sz="2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Faster listing using EMRFS metadata</a:t>
            </a:r>
            <a:endParaRPr lang="en-US" sz="1800" spc="-5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Makes it easier to secure your clusters (fine-grained access control, Kerberos, security configurations)</a:t>
            </a:r>
          </a:p>
          <a:p>
            <a:pPr marL="755650" lvl="1" indent="-285750"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New feature! EMR 5.14.0+ supports the ability to audit users who ran queries that accessed data in Amazon S3 through EMRFS and pushes user/group information to audit logs like AWS CloudTrail. </a:t>
            </a:r>
          </a:p>
          <a:p>
            <a:pPr marL="298450" indent="-285750">
              <a:lnSpc>
                <a:spcPct val="100000"/>
              </a:lnSpc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67692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ECC437-2B3A-CB45-891D-D8430BCF6E03}"/>
              </a:ext>
            </a:extLst>
          </p:cNvPr>
          <p:cNvSpPr/>
          <p:nvPr/>
        </p:nvSpPr>
        <p:spPr>
          <a:xfrm>
            <a:off x="5650610" y="788670"/>
            <a:ext cx="3036189" cy="16139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Apache</a:t>
            </a:r>
            <a:r>
              <a:rPr sz="2450" spc="-45" dirty="0"/>
              <a:t> </a:t>
            </a:r>
            <a:r>
              <a:rPr sz="2450" spc="5" dirty="0"/>
              <a:t>Spark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1829" y="1477632"/>
            <a:ext cx="4312285" cy="18745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1574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Fast, general-purpose engine for large-scale data</a:t>
            </a:r>
            <a:r>
              <a:rPr sz="1800" spc="-1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processing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marR="50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Write applications quickly </a:t>
            </a:r>
            <a:r>
              <a:rPr sz="18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Java, Scala,  or Python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marR="132080" indent="-285750">
              <a:lnSpc>
                <a:spcPct val="1000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Combine SQL, streaming, and complex  analytics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0610" y="2402573"/>
            <a:ext cx="3036189" cy="135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0610" y="880948"/>
            <a:ext cx="3026384" cy="1450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66640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Apache</a:t>
            </a:r>
            <a:r>
              <a:rPr sz="2450" spc="-35" dirty="0"/>
              <a:t> </a:t>
            </a:r>
            <a:r>
              <a:rPr sz="2450" spc="5" dirty="0"/>
              <a:t>Zeppelin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006957"/>
            <a:ext cx="3804285" cy="28270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Web-based notebook for interactive</a:t>
            </a:r>
            <a:r>
              <a:rPr lang="en-US"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analytics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Multiple language back</a:t>
            </a:r>
            <a:r>
              <a:rPr sz="1800" spc="-1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end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Apache Spark</a:t>
            </a:r>
            <a:r>
              <a:rPr sz="1800" spc="-1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integration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  <a:r>
              <a:rPr sz="1800" spc="-1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visualization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https://zeppelin.apache.org/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6363" y="1135438"/>
            <a:ext cx="4219308" cy="252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76916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6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Interactive analysis using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31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Your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pplication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rchitecture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9274" y="3062369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7112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3185" marR="5080" indent="-7112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7075593" y="3618827"/>
            <a:ext cx="1904650" cy="1056228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0BEFE69-EF14-1747-814C-104E63F8DA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3AF6537-7285-2342-996A-3DBD44D677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46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6: Process and </a:t>
            </a:r>
            <a:r>
              <a:rPr lang="en-US" sz="2450" spc="10" dirty="0"/>
              <a:t>q</a:t>
            </a:r>
            <a:r>
              <a:rPr sz="2450" spc="10" dirty="0"/>
              <a:t>uery </a:t>
            </a:r>
            <a:r>
              <a:rPr sz="2450" spc="5" dirty="0"/>
              <a:t>data with </a:t>
            </a:r>
            <a:r>
              <a:rPr sz="2450" spc="10" dirty="0"/>
              <a:t>Amazon</a:t>
            </a:r>
            <a:r>
              <a:rPr sz="2450" spc="25" dirty="0"/>
              <a:t> </a:t>
            </a:r>
            <a:r>
              <a:rPr sz="2450" spc="10" dirty="0"/>
              <a:t>EMR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2" y="1128014"/>
            <a:ext cx="7536815" cy="255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20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lvl="1" indent="-386080">
              <a:spcBef>
                <a:spcPts val="14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Use 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Zeppelin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otebook to interact with Amazon EMR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luster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Process the data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Amazon S3 using Apache</a:t>
            </a:r>
            <a:r>
              <a:rPr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Spark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7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Query the data processed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the earlier stage and create simple</a:t>
            </a:r>
            <a:r>
              <a:rPr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charts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955461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Activity </a:t>
            </a:r>
            <a:r>
              <a:rPr sz="2400" spc="-75" dirty="0"/>
              <a:t>6A: </a:t>
            </a:r>
            <a:r>
              <a:rPr sz="2400" spc="-15" dirty="0"/>
              <a:t>Open </a:t>
            </a:r>
            <a:r>
              <a:rPr sz="2400" spc="50" dirty="0"/>
              <a:t>the </a:t>
            </a:r>
            <a:r>
              <a:rPr sz="2400" spc="-20" dirty="0"/>
              <a:t>Zeppelin</a:t>
            </a:r>
            <a:r>
              <a:rPr sz="2400" spc="-215" dirty="0"/>
              <a:t> </a:t>
            </a:r>
            <a:r>
              <a:rPr sz="2400" spc="-5" dirty="0"/>
              <a:t>interface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771715"/>
            <a:ext cx="4210050" cy="372858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Copy the Zeppelin end point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the AWS CloudFormation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output section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67945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pen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eppelin link in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new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browser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window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56845" indent="-285750">
              <a:lnSpc>
                <a:spcPct val="100000"/>
              </a:lnSpc>
              <a:spcBef>
                <a:spcPts val="79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Download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First Big Data Application json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file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from the BigDataWorkshop.zip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45745" indent="-285750">
              <a:lnSpc>
                <a:spcPct val="100000"/>
              </a:lnSpc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Import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otebook using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Import Note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link on Zeppelin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interface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334645" indent="-285750">
              <a:lnSpc>
                <a:spcPts val="2130"/>
              </a:lnSpc>
              <a:spcBef>
                <a:spcPts val="9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Disconnect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VPN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or the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page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will not</a:t>
            </a:r>
            <a:r>
              <a:rPr sz="1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load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142" y="1774313"/>
            <a:ext cx="3851935" cy="2622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47" t="58544" r="50570" b="30717"/>
          <a:stretch/>
        </p:blipFill>
        <p:spPr>
          <a:xfrm>
            <a:off x="4596573" y="1032294"/>
            <a:ext cx="4351072" cy="5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0979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6A: </a:t>
            </a:r>
            <a:r>
              <a:rPr sz="2450" spc="10" dirty="0"/>
              <a:t>Open </a:t>
            </a:r>
            <a:r>
              <a:rPr sz="2450" spc="5" dirty="0"/>
              <a:t>the Zeppelin</a:t>
            </a:r>
            <a:r>
              <a:rPr sz="2450" dirty="0"/>
              <a:t> </a:t>
            </a:r>
            <a:r>
              <a:rPr sz="2450" spc="5" dirty="0"/>
              <a:t>interface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93033" y="972972"/>
            <a:ext cx="7706488" cy="138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45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pc="-70" dirty="0">
                <a:solidFill>
                  <a:schemeClr val="bg1"/>
                </a:solidFill>
                <a:latin typeface="Arial"/>
                <a:cs typeface="Arial"/>
              </a:rPr>
              <a:t>Step 1: Run the first paragraph</a:t>
            </a:r>
          </a:p>
          <a:p>
            <a:pPr marL="298450" indent="-285750">
              <a:lnSpc>
                <a:spcPts val="2145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pc="-70" dirty="0">
                <a:solidFill>
                  <a:schemeClr val="bg1"/>
                </a:solidFill>
                <a:latin typeface="Arial"/>
                <a:cs typeface="Arial"/>
              </a:rPr>
              <a:t>Enter </a:t>
            </a:r>
            <a:r>
              <a:rPr b="1" spc="20" dirty="0">
                <a:solidFill>
                  <a:schemeClr val="bg1"/>
                </a:solidFill>
                <a:latin typeface="Trebuchet MS"/>
                <a:cs typeface="Trebuchet MS"/>
              </a:rPr>
              <a:t>&lt;stack</a:t>
            </a:r>
            <a:r>
              <a:rPr lang="en-US" b="1" spc="20" dirty="0">
                <a:solidFill>
                  <a:schemeClr val="bg1"/>
                </a:solidFill>
                <a:latin typeface="Trebuchet MS"/>
                <a:cs typeface="Trebuchet MS"/>
              </a:rPr>
              <a:t>name</a:t>
            </a:r>
            <a:r>
              <a:rPr b="1" spc="20" dirty="0">
                <a:solidFill>
                  <a:schemeClr val="bg1"/>
                </a:solidFill>
                <a:latin typeface="Trebuchet MS"/>
                <a:cs typeface="Trebuchet MS"/>
              </a:rPr>
              <a:t>&gt;-logs-&lt;account&gt;-us-west-2/processed/parquet</a:t>
            </a:r>
            <a:r>
              <a:rPr lang="en-US" dirty="0">
                <a:solidFill>
                  <a:schemeClr val="bg1"/>
                </a:solidFill>
                <a:latin typeface="Trebuchet MS"/>
                <a:cs typeface="Trebuchet MS"/>
              </a:rPr>
              <a:t> in the Bucket field</a:t>
            </a:r>
            <a:r>
              <a:rPr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30" dirty="0">
                <a:solidFill>
                  <a:schemeClr val="bg1"/>
                </a:solidFill>
                <a:latin typeface="Arial"/>
                <a:cs typeface="Arial"/>
              </a:rPr>
              <a:t>as input</a:t>
            </a:r>
          </a:p>
          <a:p>
            <a:pPr marL="298450" indent="-285750">
              <a:lnSpc>
                <a:spcPts val="2145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pc="30" dirty="0">
                <a:solidFill>
                  <a:schemeClr val="bg1"/>
                </a:solidFill>
                <a:latin typeface="Arial"/>
                <a:cs typeface="Arial"/>
              </a:rPr>
              <a:t>This is </a:t>
            </a:r>
            <a:r>
              <a:rPr spc="20" dirty="0">
                <a:solidFill>
                  <a:schemeClr val="bg1"/>
                </a:solidFill>
                <a:latin typeface="Arial"/>
                <a:cs typeface="Arial"/>
              </a:rPr>
              <a:t>where </a:t>
            </a:r>
            <a:r>
              <a:rPr spc="6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pc="-2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spc="40" dirty="0">
                <a:solidFill>
                  <a:schemeClr val="bg1"/>
                </a:solidFill>
                <a:latin typeface="Arial"/>
                <a:cs typeface="Arial"/>
              </a:rPr>
              <a:t>parquet </a:t>
            </a:r>
            <a:r>
              <a:rPr spc="30" dirty="0">
                <a:solidFill>
                  <a:schemeClr val="bg1"/>
                </a:solidFill>
                <a:latin typeface="Arial"/>
                <a:cs typeface="Arial"/>
              </a:rPr>
              <a:t>files </a:t>
            </a:r>
            <a:r>
              <a:rPr lang="en-US" spc="10" dirty="0">
                <a:solidFill>
                  <a:schemeClr val="bg1"/>
                </a:solidFill>
                <a:latin typeface="Arial"/>
                <a:cs typeface="Arial"/>
              </a:rPr>
              <a:t>were stored earlier in your S3 bucket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1395" y="2477624"/>
            <a:ext cx="7227646" cy="2072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83631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6B: </a:t>
            </a:r>
            <a:r>
              <a:rPr sz="2450" spc="10" dirty="0"/>
              <a:t>Run </a:t>
            </a:r>
            <a:r>
              <a:rPr sz="2450" spc="5" dirty="0"/>
              <a:t>the</a:t>
            </a:r>
            <a:r>
              <a:rPr sz="2450" spc="-25" dirty="0"/>
              <a:t> </a:t>
            </a:r>
            <a:r>
              <a:rPr sz="2450" spc="5" dirty="0"/>
              <a:t>notebook</a:t>
            </a:r>
            <a:endParaRPr sz="245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931" y="891884"/>
            <a:ext cx="3501389" cy="2578142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2</a:t>
            </a:r>
          </a:p>
          <a:p>
            <a:pPr marL="455930" lvl="1" indent="-285750">
              <a:lnSpc>
                <a:spcPct val="100000"/>
              </a:lnSpc>
              <a:spcBef>
                <a:spcPts val="7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spc="-5" dirty="0">
                <a:latin typeface="Arial"/>
                <a:cs typeface="Arial"/>
              </a:rPr>
              <a:t>Create </a:t>
            </a:r>
            <a:r>
              <a:rPr lang="en-US" sz="1800" dirty="0">
                <a:latin typeface="Arial"/>
                <a:cs typeface="Arial"/>
              </a:rPr>
              <a:t>a </a:t>
            </a:r>
            <a:r>
              <a:rPr lang="en-US" sz="1800" spc="-5" dirty="0">
                <a:latin typeface="Arial"/>
                <a:cs typeface="Arial"/>
              </a:rPr>
              <a:t>data frame with the parquet files from the AWS Glue ETL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job</a:t>
            </a:r>
            <a:endParaRPr lang="en-US" sz="18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3</a:t>
            </a:r>
          </a:p>
          <a:p>
            <a:pPr marL="455930" lvl="1" indent="-285750">
              <a:lnSpc>
                <a:spcPct val="100000"/>
              </a:lnSpc>
              <a:spcBef>
                <a:spcPts val="7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spc="-5" dirty="0">
                <a:latin typeface="Arial"/>
                <a:cs typeface="Arial"/>
              </a:rPr>
              <a:t>Sample </a:t>
            </a:r>
            <a:r>
              <a:rPr lang="en-US" sz="1800" dirty="0">
                <a:latin typeface="Arial"/>
                <a:cs typeface="Arial"/>
              </a:rPr>
              <a:t>a </a:t>
            </a:r>
            <a:r>
              <a:rPr lang="en-US" sz="1800" spc="-5" dirty="0">
                <a:latin typeface="Arial"/>
                <a:cs typeface="Arial"/>
              </a:rPr>
              <a:t>few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rows</a:t>
            </a:r>
            <a:endParaRPr lang="en-US" sz="1800" dirty="0">
              <a:latin typeface="Arial"/>
              <a:cs typeface="Arial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" t="6108" r="1304" b="2756"/>
          <a:stretch/>
        </p:blipFill>
        <p:spPr>
          <a:xfrm>
            <a:off x="3652088" y="1071563"/>
            <a:ext cx="5249862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132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Streaming ingest with </a:t>
            </a: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</p:txBody>
      </p:sp>
    </p:spTree>
    <p:extLst>
      <p:ext uri="{BB962C8B-B14F-4D97-AF65-F5344CB8AC3E}">
        <p14:creationId xmlns:p14="http://schemas.microsoft.com/office/powerpoint/2010/main" val="429514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6B: </a:t>
            </a:r>
            <a:r>
              <a:rPr sz="2450" spc="10" dirty="0"/>
              <a:t>Run </a:t>
            </a:r>
            <a:r>
              <a:rPr sz="2450" spc="5" dirty="0"/>
              <a:t>the</a:t>
            </a:r>
            <a:r>
              <a:rPr sz="2450" spc="-25" dirty="0"/>
              <a:t> </a:t>
            </a:r>
            <a:r>
              <a:rPr sz="2450" spc="5" dirty="0"/>
              <a:t>notebook</a:t>
            </a:r>
            <a:endParaRPr sz="245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931" y="891884"/>
            <a:ext cx="4498085" cy="3093154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 </a:t>
            </a:r>
            <a:r>
              <a:rPr lang="en-US" sz="1800" dirty="0">
                <a:latin typeface="Arial"/>
                <a:cs typeface="Arial"/>
              </a:rPr>
              <a:t>4 </a:t>
            </a:r>
            <a:r>
              <a:rPr lang="en-US" sz="1800" spc="-5" dirty="0">
                <a:latin typeface="Arial"/>
                <a:cs typeface="Arial"/>
              </a:rPr>
              <a:t>to process the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data</a:t>
            </a:r>
            <a:endParaRPr lang="en-US" sz="1800" dirty="0">
              <a:latin typeface="Arial"/>
              <a:cs typeface="Arial"/>
            </a:endParaRPr>
          </a:p>
          <a:p>
            <a:pPr marL="607718" marR="5080" lvl="1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300" dirty="0">
                <a:latin typeface="Arial"/>
                <a:cs typeface="Arial"/>
              </a:rPr>
              <a:t>Notice how </a:t>
            </a:r>
            <a:r>
              <a:rPr lang="en-US" sz="1300" spc="-5" dirty="0">
                <a:latin typeface="Arial"/>
                <a:cs typeface="Arial"/>
              </a:rPr>
              <a:t>the </a:t>
            </a:r>
            <a:r>
              <a:rPr lang="en-US" sz="1300" dirty="0">
                <a:latin typeface="Arial"/>
                <a:cs typeface="Arial"/>
              </a:rPr>
              <a:t>“AGENT” field </a:t>
            </a:r>
            <a:r>
              <a:rPr lang="en-US" sz="1300" spc="-5" dirty="0">
                <a:latin typeface="Arial"/>
                <a:cs typeface="Arial"/>
              </a:rPr>
              <a:t>consists </a:t>
            </a:r>
            <a:r>
              <a:rPr lang="en-US" sz="1300" dirty="0">
                <a:latin typeface="Arial"/>
                <a:cs typeface="Arial"/>
              </a:rPr>
              <a:t>of </a:t>
            </a:r>
            <a:r>
              <a:rPr lang="en-US" sz="1300" spc="-5" dirty="0">
                <a:latin typeface="Arial"/>
                <a:cs typeface="Arial"/>
              </a:rPr>
              <a:t>the </a:t>
            </a:r>
            <a:r>
              <a:rPr lang="en-US" sz="1300" dirty="0">
                <a:latin typeface="Arial"/>
                <a:cs typeface="Arial"/>
              </a:rPr>
              <a:t>“BROWSER” </a:t>
            </a:r>
            <a:r>
              <a:rPr lang="en-US" sz="1300" spc="-5" dirty="0">
                <a:latin typeface="Arial"/>
                <a:cs typeface="Arial"/>
              </a:rPr>
              <a:t>at the </a:t>
            </a:r>
            <a:r>
              <a:rPr lang="en-US" sz="1300" dirty="0">
                <a:latin typeface="Arial"/>
                <a:cs typeface="Arial"/>
              </a:rPr>
              <a:t>beginning of </a:t>
            </a:r>
            <a:r>
              <a:rPr lang="en-US" sz="1300" spc="-5" dirty="0">
                <a:latin typeface="Arial"/>
                <a:cs typeface="Arial"/>
              </a:rPr>
              <a:t>the </a:t>
            </a:r>
            <a:r>
              <a:rPr lang="en-US" sz="1300" dirty="0">
                <a:latin typeface="Arial"/>
                <a:cs typeface="Arial"/>
              </a:rPr>
              <a:t>column value. </a:t>
            </a:r>
            <a:r>
              <a:rPr lang="en-US" sz="1300" spc="-5" dirty="0">
                <a:latin typeface="Arial"/>
                <a:cs typeface="Arial"/>
              </a:rPr>
              <a:t>Let’s extract the </a:t>
            </a:r>
            <a:r>
              <a:rPr lang="en-US" sz="1300" dirty="0">
                <a:latin typeface="Arial"/>
                <a:cs typeface="Arial"/>
              </a:rPr>
              <a:t>browser </a:t>
            </a:r>
            <a:r>
              <a:rPr lang="en-US" sz="1300" spc="-5" dirty="0">
                <a:latin typeface="Arial"/>
                <a:cs typeface="Arial"/>
              </a:rPr>
              <a:t>from the agent field.</a:t>
            </a:r>
            <a:endParaRPr lang="en-US" sz="1300" dirty="0">
              <a:latin typeface="Arial"/>
              <a:cs typeface="Arial"/>
            </a:endParaRPr>
          </a:p>
          <a:p>
            <a:pPr marL="355600" marR="38481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800" spc="-5" dirty="0">
                <a:latin typeface="Arial"/>
                <a:cs typeface="Arial"/>
              </a:rPr>
              <a:t>Create </a:t>
            </a:r>
            <a:r>
              <a:rPr lang="en-US" sz="1800" dirty="0">
                <a:latin typeface="Arial"/>
                <a:cs typeface="Arial"/>
              </a:rPr>
              <a:t>a UDF t</a:t>
            </a:r>
            <a:r>
              <a:rPr lang="en-US" sz="1800" spc="-5" dirty="0">
                <a:latin typeface="Arial"/>
                <a:cs typeface="Arial"/>
              </a:rPr>
              <a:t>o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extract the </a:t>
            </a:r>
            <a:r>
              <a:rPr lang="en-US" sz="1800" dirty="0">
                <a:latin typeface="Arial"/>
                <a:cs typeface="Arial"/>
              </a:rPr>
              <a:t>browser and add </a:t>
            </a:r>
            <a:r>
              <a:rPr lang="en-US" sz="1800" spc="-5" dirty="0">
                <a:latin typeface="Arial"/>
                <a:cs typeface="Arial"/>
              </a:rPr>
              <a:t>to</a:t>
            </a:r>
            <a:r>
              <a:rPr lang="en-US" sz="1800" spc="-114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the data frame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800" spc="-5" dirty="0">
                <a:latin typeface="Arial"/>
                <a:cs typeface="Arial"/>
              </a:rPr>
              <a:t>Print the new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data frame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" t="6317" r="47368" b="36842"/>
          <a:stretch/>
        </p:blipFill>
        <p:spPr>
          <a:xfrm>
            <a:off x="4755773" y="1487488"/>
            <a:ext cx="4038600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4168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6B: </a:t>
            </a:r>
            <a:r>
              <a:rPr sz="2450" spc="10" dirty="0"/>
              <a:t>Run </a:t>
            </a:r>
            <a:r>
              <a:rPr sz="2450" spc="5" dirty="0"/>
              <a:t>the</a:t>
            </a:r>
            <a:r>
              <a:rPr sz="2450" spc="-25" dirty="0"/>
              <a:t> </a:t>
            </a:r>
            <a:r>
              <a:rPr sz="2450" spc="5" dirty="0"/>
              <a:t>notebook</a:t>
            </a:r>
            <a:endParaRPr sz="245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932" y="891884"/>
            <a:ext cx="4449444" cy="3842590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6</a:t>
            </a:r>
          </a:p>
          <a:p>
            <a:pPr marL="455930" lvl="1" indent="-285750">
              <a:lnSpc>
                <a:spcPct val="100000"/>
              </a:lnSpc>
              <a:spcBef>
                <a:spcPts val="7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dirty="0">
                <a:latin typeface="Arial"/>
                <a:cs typeface="Arial"/>
              </a:rPr>
              <a:t>Register </a:t>
            </a:r>
            <a:r>
              <a:rPr lang="en-US" sz="1800" spc="-5" dirty="0">
                <a:latin typeface="Arial"/>
                <a:cs typeface="Arial"/>
              </a:rPr>
              <a:t>the data frame </a:t>
            </a:r>
            <a:r>
              <a:rPr lang="en-US" sz="1800" dirty="0">
                <a:latin typeface="Arial"/>
                <a:cs typeface="Arial"/>
              </a:rPr>
              <a:t>as a </a:t>
            </a:r>
            <a:r>
              <a:rPr lang="en-US" sz="1800" spc="-5" dirty="0">
                <a:latin typeface="Arial"/>
                <a:cs typeface="Arial"/>
              </a:rPr>
              <a:t>temporary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table</a:t>
            </a:r>
            <a:endParaRPr lang="en-US" sz="1800" dirty="0">
              <a:latin typeface="Arial"/>
              <a:cs typeface="Arial"/>
            </a:endParaRPr>
          </a:p>
          <a:p>
            <a:pPr marL="455930" lvl="1" indent="-285750">
              <a:lnSpc>
                <a:spcPct val="100000"/>
              </a:lnSpc>
              <a:spcBef>
                <a:spcPts val="7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dirty="0">
                <a:latin typeface="Arial"/>
                <a:cs typeface="Arial"/>
              </a:rPr>
              <a:t>Now you can </a:t>
            </a:r>
            <a:r>
              <a:rPr lang="en-US" sz="1800" spc="-5" dirty="0">
                <a:latin typeface="Arial"/>
                <a:cs typeface="Arial"/>
              </a:rPr>
              <a:t>run SQL </a:t>
            </a:r>
            <a:r>
              <a:rPr lang="en-US" sz="1800" dirty="0">
                <a:latin typeface="Arial"/>
                <a:cs typeface="Arial"/>
              </a:rPr>
              <a:t>queries on </a:t>
            </a:r>
            <a:r>
              <a:rPr lang="en-US" sz="1800" spc="-5" dirty="0">
                <a:latin typeface="Arial"/>
                <a:cs typeface="Arial"/>
              </a:rPr>
              <a:t>the temporary</a:t>
            </a:r>
            <a:r>
              <a:rPr lang="en-US" sz="1800" spc="-9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tables</a:t>
            </a:r>
            <a:endParaRPr lang="en-US" sz="1800" dirty="0">
              <a:latin typeface="Arial"/>
              <a:cs typeface="Arial"/>
            </a:endParaRPr>
          </a:p>
          <a:p>
            <a:pPr marL="53786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3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the </a:t>
            </a:r>
            <a:r>
              <a:rPr lang="en-US" sz="1800" dirty="0">
                <a:latin typeface="Arial"/>
                <a:cs typeface="Arial"/>
              </a:rPr>
              <a:t>next 3 </a:t>
            </a:r>
            <a:r>
              <a:rPr lang="en-US" sz="1800" spc="-5" dirty="0">
                <a:latin typeface="Arial"/>
                <a:cs typeface="Arial"/>
              </a:rPr>
              <a:t>steps </a:t>
            </a:r>
            <a:r>
              <a:rPr lang="en-US" sz="1800" dirty="0">
                <a:latin typeface="Arial"/>
                <a:cs typeface="Arial"/>
              </a:rPr>
              <a:t>and </a:t>
            </a:r>
            <a:r>
              <a:rPr lang="en-US" sz="1800" spc="-5" dirty="0">
                <a:latin typeface="Arial"/>
                <a:cs typeface="Arial"/>
              </a:rPr>
              <a:t>observe the charts</a:t>
            </a:r>
            <a:r>
              <a:rPr lang="en-US" sz="1800" spc="-6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created</a:t>
            </a:r>
            <a:endParaRPr lang="en-US" sz="1800" dirty="0">
              <a:latin typeface="Arial"/>
              <a:cs typeface="Arial"/>
            </a:endParaRPr>
          </a:p>
          <a:p>
            <a:pPr marL="455930" lvl="1" indent="-285750">
              <a:lnSpc>
                <a:spcPct val="100000"/>
              </a:lnSpc>
              <a:spcBef>
                <a:spcPts val="7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spc="-5" dirty="0">
                <a:latin typeface="Arial"/>
                <a:cs typeface="Arial"/>
              </a:rPr>
              <a:t>What </a:t>
            </a:r>
            <a:r>
              <a:rPr lang="en-US" sz="1800" dirty="0">
                <a:latin typeface="Arial"/>
                <a:cs typeface="Arial"/>
              </a:rPr>
              <a:t>did you learn about </a:t>
            </a:r>
            <a:r>
              <a:rPr lang="en-US" sz="1800" spc="-5" dirty="0">
                <a:latin typeface="Arial"/>
                <a:cs typeface="Arial"/>
              </a:rPr>
              <a:t>the</a:t>
            </a:r>
            <a:r>
              <a:rPr lang="en-US" sz="1800" spc="-7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data set?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" t="24863" r="-236" b="14760"/>
          <a:stretch/>
        </p:blipFill>
        <p:spPr>
          <a:xfrm>
            <a:off x="4395877" y="1954213"/>
            <a:ext cx="4492625" cy="15208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6435" y="880122"/>
            <a:ext cx="6545580" cy="41036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800"/>
              </a:spcBef>
              <a:buClr>
                <a:srgbClr val="D3002D"/>
              </a:buClr>
              <a:buFont typeface="Wingdings"/>
              <a:buChar char=""/>
              <a:tabLst>
                <a:tab pos="184150" algn="l"/>
              </a:tabLst>
            </a:pP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64820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</a:t>
            </a:r>
            <a:r>
              <a:rPr sz="2450" dirty="0"/>
              <a:t>: </a:t>
            </a:r>
            <a:r>
              <a:rPr sz="2450" spc="5" dirty="0"/>
              <a:t>Interactive analysis using </a:t>
            </a:r>
            <a:r>
              <a:rPr sz="2450" spc="10" dirty="0"/>
              <a:t>Amazon</a:t>
            </a:r>
            <a:r>
              <a:rPr sz="2450" spc="15" dirty="0"/>
              <a:t> EMR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24789" y="1245450"/>
            <a:ext cx="7436484" cy="20523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You just learned on how to process and query data using Amazon EMR with Apache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Spark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4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EMR has many other frameworks available for you to</a:t>
            </a:r>
            <a:r>
              <a:rPr sz="180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use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55700" lvl="1" indent="-28575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04140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Hive, Presto, Flink, Pig, MapReduce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55700" lvl="1" indent="-285750">
              <a:lnSpc>
                <a:spcPct val="100000"/>
              </a:lnSpc>
              <a:spcBef>
                <a:spcPts val="7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04140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Hue, Oozie, HBase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734359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Optional exercise:</a:t>
            </a:r>
            <a:b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visualization with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  <a:r>
              <a:rPr lang="en-US" sz="4000" spc="-2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4000" spc="-5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QuickSight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46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</a:t>
            </a:r>
            <a:r>
              <a:rPr sz="2450" spc="-45" dirty="0"/>
              <a:t> </a:t>
            </a:r>
            <a:r>
              <a:rPr sz="2450" spc="5" dirty="0"/>
              <a:t>Quick</a:t>
            </a:r>
            <a:r>
              <a:rPr lang="en-US" sz="2450" spc="5" dirty="0"/>
              <a:t>S</a:t>
            </a:r>
            <a:r>
              <a:rPr sz="2450" spc="5" dirty="0"/>
              <a:t>ight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79100" y="817143"/>
            <a:ext cx="3897600" cy="350884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156845" indent="-285750">
              <a:lnSpc>
                <a:spcPts val="1900"/>
              </a:lnSpc>
              <a:spcBef>
                <a:spcPts val="18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Fast,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asy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nteractive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nalytics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for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nyone,</a:t>
            </a:r>
            <a:r>
              <a:rPr sz="1600" b="1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verywhere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Ease of use targeted at business</a:t>
            </a:r>
            <a:r>
              <a:rPr sz="14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users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71780" indent="-285750">
              <a:lnSpc>
                <a:spcPct val="1012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Blazing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fast performance powered by  SPICE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320675" indent="-285750">
              <a:lnSpc>
                <a:spcPct val="100200"/>
              </a:lnSpc>
              <a:spcBef>
                <a:spcPts val="78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Broad connectivity with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data  services, on-premises data, files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 and  business</a:t>
            </a:r>
            <a:r>
              <a:rPr sz="14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applications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644525" indent="-285750">
              <a:lnSpc>
                <a:spcPct val="1012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Cloud-native solution that scales  automatically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1/10th the cost of traditional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BI</a:t>
            </a:r>
            <a:r>
              <a:rPr sz="14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solutions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5244" indent="-285750">
              <a:lnSpc>
                <a:spcPts val="1670"/>
              </a:lnSpc>
              <a:spcBef>
                <a:spcPts val="8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Create, share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 and collaborate with anyone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your organization, on the</a:t>
            </a:r>
            <a:r>
              <a:rPr sz="14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 or on</a:t>
            </a:r>
            <a:r>
              <a:rPr sz="14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mobile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89885" y="932656"/>
            <a:ext cx="3475380" cy="31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258733" y="1321269"/>
            <a:ext cx="1603024" cy="3298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304182" y="1668710"/>
            <a:ext cx="1512125" cy="2546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759170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7DC007D-19A9-BB41-8320-9A29473DE6F2}"/>
              </a:ext>
            </a:extLst>
          </p:cNvPr>
          <p:cNvSpPr/>
          <p:nvPr/>
        </p:nvSpPr>
        <p:spPr>
          <a:xfrm>
            <a:off x="0" y="1828800"/>
            <a:ext cx="9144000" cy="2743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bject 15"/>
          <p:cNvSpPr/>
          <p:nvPr/>
        </p:nvSpPr>
        <p:spPr>
          <a:xfrm>
            <a:off x="0" y="89877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Connect, SPICE,</a:t>
            </a:r>
            <a:r>
              <a:rPr sz="2450" spc="-10" dirty="0"/>
              <a:t> </a:t>
            </a:r>
            <a:r>
              <a:rPr lang="en-US" sz="2450" spc="5" dirty="0"/>
              <a:t>a</a:t>
            </a:r>
            <a:r>
              <a:rPr sz="2450" spc="5" dirty="0"/>
              <a:t>nalyze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860615"/>
            <a:ext cx="8534160" cy="8579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QuickSight allows you to connect to data from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wide variety of AWS,  third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party, and on-premise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sources and import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it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SPICE or query directly </a:t>
            </a:r>
            <a:endParaRPr lang="en-US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Users can then easily explore, analyze, and share their insights with</a:t>
            </a:r>
            <a:r>
              <a:rPr sz="1800" spc="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anyone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16350" y="2503424"/>
            <a:ext cx="1543685" cy="1401445"/>
          </a:xfrm>
          <a:custGeom>
            <a:avLst/>
            <a:gdLst/>
            <a:ahLst/>
            <a:cxnLst/>
            <a:rect l="l" t="t" r="r" b="b"/>
            <a:pathLst>
              <a:path w="1543685" h="1401445">
                <a:moveTo>
                  <a:pt x="0" y="220912"/>
                </a:moveTo>
                <a:lnTo>
                  <a:pt x="4488" y="176390"/>
                </a:lnTo>
                <a:lnTo>
                  <a:pt x="17360" y="134923"/>
                </a:lnTo>
                <a:lnTo>
                  <a:pt x="37728" y="97398"/>
                </a:lnTo>
                <a:lnTo>
                  <a:pt x="64703" y="64703"/>
                </a:lnTo>
                <a:lnTo>
                  <a:pt x="97398" y="37728"/>
                </a:lnTo>
                <a:lnTo>
                  <a:pt x="134923" y="17360"/>
                </a:lnTo>
                <a:lnTo>
                  <a:pt x="176390" y="4488"/>
                </a:lnTo>
                <a:lnTo>
                  <a:pt x="220912" y="0"/>
                </a:lnTo>
                <a:lnTo>
                  <a:pt x="1322170" y="0"/>
                </a:lnTo>
                <a:lnTo>
                  <a:pt x="1366693" y="4488"/>
                </a:lnTo>
                <a:lnTo>
                  <a:pt x="1408160" y="17360"/>
                </a:lnTo>
                <a:lnTo>
                  <a:pt x="1445685" y="37728"/>
                </a:lnTo>
                <a:lnTo>
                  <a:pt x="1478379" y="64703"/>
                </a:lnTo>
                <a:lnTo>
                  <a:pt x="1505354" y="97398"/>
                </a:lnTo>
                <a:lnTo>
                  <a:pt x="1525721" y="134923"/>
                </a:lnTo>
                <a:lnTo>
                  <a:pt x="1538592" y="176390"/>
                </a:lnTo>
                <a:lnTo>
                  <a:pt x="1543080" y="220912"/>
                </a:lnTo>
                <a:lnTo>
                  <a:pt x="1543080" y="1180100"/>
                </a:lnTo>
                <a:lnTo>
                  <a:pt x="1538592" y="1224623"/>
                </a:lnTo>
                <a:lnTo>
                  <a:pt x="1525721" y="1266092"/>
                </a:lnTo>
                <a:lnTo>
                  <a:pt x="1505354" y="1303618"/>
                </a:lnTo>
                <a:lnTo>
                  <a:pt x="1478379" y="1336314"/>
                </a:lnTo>
                <a:lnTo>
                  <a:pt x="1445685" y="1363290"/>
                </a:lnTo>
                <a:lnTo>
                  <a:pt x="1408160" y="1383659"/>
                </a:lnTo>
                <a:lnTo>
                  <a:pt x="1366693" y="1396532"/>
                </a:lnTo>
                <a:lnTo>
                  <a:pt x="1322170" y="1401020"/>
                </a:lnTo>
                <a:lnTo>
                  <a:pt x="220912" y="1401020"/>
                </a:lnTo>
                <a:lnTo>
                  <a:pt x="176390" y="1396532"/>
                </a:lnTo>
                <a:lnTo>
                  <a:pt x="134923" y="1383659"/>
                </a:lnTo>
                <a:lnTo>
                  <a:pt x="97398" y="1363290"/>
                </a:lnTo>
                <a:lnTo>
                  <a:pt x="64703" y="1336314"/>
                </a:lnTo>
                <a:lnTo>
                  <a:pt x="37728" y="1303618"/>
                </a:lnTo>
                <a:lnTo>
                  <a:pt x="17360" y="1266092"/>
                </a:lnTo>
                <a:lnTo>
                  <a:pt x="4488" y="1224623"/>
                </a:lnTo>
                <a:lnTo>
                  <a:pt x="0" y="1180100"/>
                </a:lnTo>
                <a:lnTo>
                  <a:pt x="0" y="220912"/>
                </a:lnTo>
                <a:close/>
              </a:path>
            </a:pathLst>
          </a:custGeom>
          <a:ln w="63500">
            <a:solidFill>
              <a:srgbClr val="2BA3D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37191" y="1943102"/>
            <a:ext cx="1701393" cy="502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995309" y="2325323"/>
            <a:ext cx="62166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750" b="1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RDS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0442" y="1957785"/>
            <a:ext cx="308156" cy="350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75139" y="3029922"/>
            <a:ext cx="706955" cy="341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575473" y="3639506"/>
            <a:ext cx="538185" cy="259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60511" y="3152655"/>
            <a:ext cx="706955" cy="341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36178" y="2668290"/>
            <a:ext cx="706955" cy="341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480983" y="3563261"/>
            <a:ext cx="706955" cy="341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179030" y="2002340"/>
            <a:ext cx="1044298" cy="659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186714" y="2850814"/>
            <a:ext cx="1044298" cy="659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186714" y="3699308"/>
            <a:ext cx="1044298" cy="659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436450" y="3567963"/>
            <a:ext cx="1582991" cy="553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485866" y="3177933"/>
            <a:ext cx="1564347" cy="2044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462206" y="2273376"/>
            <a:ext cx="1535798" cy="6505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778503" y="2768244"/>
            <a:ext cx="1400094" cy="7950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892520" y="3551912"/>
            <a:ext cx="426486" cy="5181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746089" y="4095766"/>
            <a:ext cx="54038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750" b="1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474746"/>
                </a:solidFill>
                <a:latin typeface="Arial"/>
                <a:cs typeface="Arial"/>
              </a:rPr>
              <a:t>S3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131" y="2690245"/>
            <a:ext cx="407670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Ama</a:t>
            </a: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zo</a:t>
            </a:r>
            <a:r>
              <a:rPr sz="750" b="1" spc="5" dirty="0">
                <a:solidFill>
                  <a:srgbClr val="474746"/>
                </a:solidFill>
                <a:latin typeface="Arial"/>
                <a:cs typeface="Arial"/>
              </a:rPr>
              <a:t>n  </a:t>
            </a: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Re</a:t>
            </a:r>
            <a:r>
              <a:rPr sz="750" b="1" dirty="0">
                <a:solidFill>
                  <a:srgbClr val="474746"/>
                </a:solidFill>
                <a:latin typeface="Arial"/>
                <a:cs typeface="Arial"/>
              </a:rPr>
              <a:t>d</a:t>
            </a: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s</a:t>
            </a:r>
            <a:r>
              <a:rPr sz="750" b="1" dirty="0">
                <a:solidFill>
                  <a:srgbClr val="474746"/>
                </a:solidFill>
                <a:latin typeface="Arial"/>
                <a:cs typeface="Arial"/>
              </a:rPr>
              <a:t>h</a:t>
            </a: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if</a:t>
            </a:r>
            <a:r>
              <a:rPr sz="750" b="1" spc="5" dirty="0">
                <a:solidFill>
                  <a:srgbClr val="474746"/>
                </a:solidFill>
                <a:latin typeface="Arial"/>
                <a:cs typeface="Arial"/>
              </a:rPr>
              <a:t>t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2484" y="2261988"/>
            <a:ext cx="433456" cy="4694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032241" y="4018368"/>
            <a:ext cx="445151" cy="4286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421612" y="1957782"/>
            <a:ext cx="576583" cy="391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172501" y="2250579"/>
            <a:ext cx="248027" cy="5025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179574" y="2303495"/>
            <a:ext cx="233967" cy="387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172501" y="3099066"/>
            <a:ext cx="248027" cy="5025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179574" y="3151982"/>
            <a:ext cx="233967" cy="387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8172501" y="4009409"/>
            <a:ext cx="248027" cy="502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8179574" y="4062334"/>
            <a:ext cx="233967" cy="387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2616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7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Visualize results in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4000" spc="-5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QuickSight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2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Your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pplication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rchitecture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Pr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41376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74104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7" y="2049940"/>
            <a:ext cx="159702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71500" marR="471805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81192" y="940269"/>
            <a:ext cx="1311910" cy="369570"/>
          </a:xfrm>
          <a:custGeom>
            <a:avLst/>
            <a:gdLst/>
            <a:ahLst/>
            <a:cxnLst/>
            <a:rect l="l" t="t" r="r" b="b"/>
            <a:pathLst>
              <a:path w="1311909" h="369569">
                <a:moveTo>
                  <a:pt x="0" y="0"/>
                </a:moveTo>
                <a:lnTo>
                  <a:pt x="1311440" y="0"/>
                </a:lnTo>
                <a:lnTo>
                  <a:pt x="13114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30493" y="970580"/>
            <a:ext cx="1012825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9685" marR="5080" indent="-7620">
              <a:lnSpc>
                <a:spcPct val="107900"/>
              </a:lnSpc>
              <a:spcBef>
                <a:spcPts val="45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49019" y="4190334"/>
            <a:ext cx="1365885" cy="369570"/>
          </a:xfrm>
          <a:custGeom>
            <a:avLst/>
            <a:gdLst/>
            <a:ahLst/>
            <a:cxnLst/>
            <a:rect l="l" t="t" r="r" b="b"/>
            <a:pathLst>
              <a:path w="1365884" h="369570">
                <a:moveTo>
                  <a:pt x="0" y="0"/>
                </a:moveTo>
                <a:lnTo>
                  <a:pt x="1365770" y="0"/>
                </a:lnTo>
                <a:lnTo>
                  <a:pt x="136577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81836" y="4220644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39274" y="3033423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1192" y="3876319"/>
            <a:ext cx="118526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3185" marR="5080" indent="-7112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 AWS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8" name="object 58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125042" y="828687"/>
            <a:ext cx="1676400" cy="1616710"/>
          </a:xfrm>
          <a:custGeom>
            <a:avLst/>
            <a:gdLst/>
            <a:ahLst/>
            <a:cxnLst/>
            <a:rect l="l" t="t" r="r" b="b"/>
            <a:pathLst>
              <a:path w="1676400" h="1616710">
                <a:moveTo>
                  <a:pt x="0" y="0"/>
                </a:moveTo>
                <a:lnTo>
                  <a:pt x="1676340" y="0"/>
                </a:lnTo>
                <a:lnTo>
                  <a:pt x="1676340" y="1616180"/>
                </a:lnTo>
                <a:lnTo>
                  <a:pt x="0" y="161618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56B46DE-8018-4C4C-9C70-E63F8BCA60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6FA0F3B-3580-F347-B135-B5BB7ACEFD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8406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7: Visualization with </a:t>
            </a:r>
            <a:r>
              <a:rPr lang="en-US" sz="2450" spc="5" dirty="0"/>
              <a:t>Amazon </a:t>
            </a:r>
            <a:r>
              <a:rPr sz="2450" spc="5" dirty="0"/>
              <a:t>QuickSight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37131" y="897254"/>
            <a:ext cx="7403465" cy="332270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  <a:buClr>
                <a:srgbClr val="D3002D"/>
              </a:buClr>
              <a:tabLst>
                <a:tab pos="184150" algn="l"/>
              </a:tabLst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Time: 10 mins</a:t>
            </a:r>
          </a:p>
          <a:p>
            <a:pPr marL="12700">
              <a:lnSpc>
                <a:spcPct val="100000"/>
              </a:lnSpc>
              <a:spcBef>
                <a:spcPts val="869"/>
              </a:spcBef>
              <a:buClr>
                <a:srgbClr val="D3002D"/>
              </a:buClr>
              <a:tabLst>
                <a:tab pos="184150" algn="l"/>
              </a:tabLst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Clr>
                <a:srgbClr val="D3002D"/>
              </a:buClr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775"/>
              </a:spcBef>
              <a:buClr>
                <a:schemeClr val="tx1"/>
              </a:buClr>
              <a:buAutoNum type="alphaUcPeriod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Register for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 Amazon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QuickSight account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05"/>
              </a:spcBef>
              <a:buClr>
                <a:schemeClr val="tx1"/>
              </a:buClr>
              <a:buAutoNum type="alphaUcPeriod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Connect to the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luster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10"/>
              </a:spcBef>
              <a:buClr>
                <a:schemeClr val="tx1"/>
              </a:buClr>
              <a:buAutoNum type="alphaUcPeriod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Create visualizations for analysis to answer questions</a:t>
            </a:r>
            <a:r>
              <a:rPr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like: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1598930" marR="5080" lvl="2" indent="-386080">
              <a:spcBef>
                <a:spcPts val="705"/>
              </a:spcBef>
              <a:buClr>
                <a:schemeClr val="tx1"/>
              </a:buClr>
              <a:buAutoNum type="alphaUcPeriod"/>
              <a:tabLst>
                <a:tab pos="1141095" algn="l"/>
                <a:tab pos="114173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What are the most common http requests and how successful (response code of 200) are they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1598930" lvl="2" indent="-386080">
              <a:spcBef>
                <a:spcPts val="680"/>
              </a:spcBef>
              <a:buClr>
                <a:schemeClr val="tx1"/>
              </a:buClr>
              <a:buAutoNum type="alphaUcPeriod"/>
              <a:tabLst>
                <a:tab pos="1141095" algn="l"/>
                <a:tab pos="114173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Which are the most requested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URIs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40940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295015" algn="l"/>
              </a:tabLst>
            </a:pPr>
            <a:r>
              <a:rPr sz="2450" spc="5" dirty="0"/>
              <a:t>Activity</a:t>
            </a:r>
            <a:r>
              <a:rPr sz="2450" spc="15" dirty="0"/>
              <a:t> </a:t>
            </a:r>
            <a:r>
              <a:rPr sz="2450" spc="5" dirty="0"/>
              <a:t>7A:</a:t>
            </a:r>
            <a:r>
              <a:rPr sz="2450" spc="20" dirty="0"/>
              <a:t> </a:t>
            </a:r>
            <a:r>
              <a:rPr lang="en-US" sz="2450" spc="20" dirty="0"/>
              <a:t>Amazon </a:t>
            </a:r>
            <a:r>
              <a:rPr sz="2450" spc="5" dirty="0"/>
              <a:t>Quick</a:t>
            </a:r>
            <a:r>
              <a:rPr lang="en-US" sz="2450" spc="5" dirty="0"/>
              <a:t>S</a:t>
            </a:r>
            <a:r>
              <a:rPr sz="2450" spc="5" dirty="0"/>
              <a:t>ight</a:t>
            </a:r>
            <a:r>
              <a:rPr lang="en-US" sz="2450" spc="5" dirty="0"/>
              <a:t> r</a:t>
            </a:r>
            <a:r>
              <a:rPr sz="2450" spc="5" dirty="0"/>
              <a:t>egistration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88376" y="1260551"/>
            <a:ext cx="3396224" cy="27122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Go to AWS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onsole,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QuickSight from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nalytics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section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83845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Sign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18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next  window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31445" indent="-285750">
              <a:lnSpc>
                <a:spcPct val="99500"/>
              </a:lnSpc>
              <a:spcBef>
                <a:spcPts val="82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Make sure the subscription  type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tandard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Continue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on the next</a:t>
            </a:r>
            <a:r>
              <a:rPr sz="1800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screen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8455" y="3263396"/>
            <a:ext cx="4807216" cy="1238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4005" y="3218941"/>
            <a:ext cx="4896485" cy="1327785"/>
          </a:xfrm>
          <a:custGeom>
            <a:avLst/>
            <a:gdLst/>
            <a:ahLst/>
            <a:cxnLst/>
            <a:rect l="l" t="t" r="r" b="b"/>
            <a:pathLst>
              <a:path w="4896484" h="1327785">
                <a:moveTo>
                  <a:pt x="0" y="0"/>
                </a:moveTo>
                <a:lnTo>
                  <a:pt x="4896122" y="0"/>
                </a:lnTo>
                <a:lnTo>
                  <a:pt x="4896122" y="1327210"/>
                </a:lnTo>
                <a:lnTo>
                  <a:pt x="0" y="1327210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49826" y="978204"/>
            <a:ext cx="4454639" cy="2172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5376" y="933742"/>
            <a:ext cx="4544060" cy="2261235"/>
          </a:xfrm>
          <a:custGeom>
            <a:avLst/>
            <a:gdLst/>
            <a:ahLst/>
            <a:cxnLst/>
            <a:rect l="l" t="t" r="r" b="b"/>
            <a:pathLst>
              <a:path w="4544059" h="2261235">
                <a:moveTo>
                  <a:pt x="0" y="0"/>
                </a:moveTo>
                <a:lnTo>
                  <a:pt x="4543542" y="0"/>
                </a:lnTo>
                <a:lnTo>
                  <a:pt x="4543542" y="2261191"/>
                </a:lnTo>
                <a:lnTo>
                  <a:pt x="0" y="2261191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08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C30-1BF3-3448-B890-C5AB02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Streaming with Amazon Kinesis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Easily collect, process, and analyze video and data streams in real time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7BEE51E-DBA4-4046-A1B7-F551E33126B4}"/>
              </a:ext>
            </a:extLst>
          </p:cNvPr>
          <p:cNvGrpSpPr/>
          <p:nvPr/>
        </p:nvGrpSpPr>
        <p:grpSpPr>
          <a:xfrm>
            <a:off x="623753" y="1971844"/>
            <a:ext cx="1358377" cy="790573"/>
            <a:chOff x="862912" y="1924052"/>
            <a:chExt cx="1358377" cy="790573"/>
          </a:xfrm>
        </p:grpSpPr>
        <p:sp>
          <p:nvSpPr>
            <p:cNvPr id="72" name="Freeform 59">
              <a:extLst>
                <a:ext uri="{FF2B5EF4-FFF2-40B4-BE49-F238E27FC236}">
                  <a16:creationId xmlns:a16="http://schemas.microsoft.com/office/drawing/2014/main" id="{0863A532-65C5-48B5-9DD5-58076973A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020" y="1952152"/>
              <a:ext cx="791511" cy="546096"/>
            </a:xfrm>
            <a:custGeom>
              <a:avLst/>
              <a:gdLst>
                <a:gd name="T0" fmla="*/ 360 w 404"/>
                <a:gd name="T1" fmla="*/ 278 h 278"/>
                <a:gd name="T2" fmla="*/ 45 w 404"/>
                <a:gd name="T3" fmla="*/ 278 h 278"/>
                <a:gd name="T4" fmla="*/ 0 w 404"/>
                <a:gd name="T5" fmla="*/ 234 h 278"/>
                <a:gd name="T6" fmla="*/ 0 w 404"/>
                <a:gd name="T7" fmla="*/ 45 h 278"/>
                <a:gd name="T8" fmla="*/ 45 w 404"/>
                <a:gd name="T9" fmla="*/ 0 h 278"/>
                <a:gd name="T10" fmla="*/ 360 w 404"/>
                <a:gd name="T11" fmla="*/ 0 h 278"/>
                <a:gd name="T12" fmla="*/ 404 w 404"/>
                <a:gd name="T13" fmla="*/ 45 h 278"/>
                <a:gd name="T14" fmla="*/ 404 w 404"/>
                <a:gd name="T15" fmla="*/ 234 h 278"/>
                <a:gd name="T16" fmla="*/ 360 w 404"/>
                <a:gd name="T1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278">
                  <a:moveTo>
                    <a:pt x="360" y="278"/>
                  </a:moveTo>
                  <a:cubicBezTo>
                    <a:pt x="45" y="278"/>
                    <a:pt x="45" y="278"/>
                    <a:pt x="45" y="278"/>
                  </a:cubicBezTo>
                  <a:cubicBezTo>
                    <a:pt x="20" y="278"/>
                    <a:pt x="0" y="258"/>
                    <a:pt x="0" y="2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84" y="0"/>
                    <a:pt x="404" y="20"/>
                    <a:pt x="404" y="45"/>
                  </a:cubicBezTo>
                  <a:cubicBezTo>
                    <a:pt x="404" y="234"/>
                    <a:pt x="404" y="234"/>
                    <a:pt x="404" y="234"/>
                  </a:cubicBezTo>
                  <a:cubicBezTo>
                    <a:pt x="404" y="258"/>
                    <a:pt x="384" y="278"/>
                    <a:pt x="360" y="278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401ADFA0-3CBB-4746-ACAA-8A73F781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726" y="2115137"/>
              <a:ext cx="251972" cy="220124"/>
            </a:xfrm>
            <a:custGeom>
              <a:avLst/>
              <a:gdLst>
                <a:gd name="T0" fmla="*/ 269 w 269"/>
                <a:gd name="T1" fmla="*/ 118 h 235"/>
                <a:gd name="T2" fmla="*/ 0 w 269"/>
                <a:gd name="T3" fmla="*/ 235 h 235"/>
                <a:gd name="T4" fmla="*/ 0 w 269"/>
                <a:gd name="T5" fmla="*/ 0 h 235"/>
                <a:gd name="T6" fmla="*/ 269 w 269"/>
                <a:gd name="T7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35">
                  <a:moveTo>
                    <a:pt x="269" y="118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269" y="118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Rectangle 61">
              <a:extLst>
                <a:ext uri="{FF2B5EF4-FFF2-40B4-BE49-F238E27FC236}">
                  <a16:creationId xmlns:a16="http://schemas.microsoft.com/office/drawing/2014/main" id="{6C08E6A3-3BED-4002-95A7-17389D26E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001" y="2263136"/>
              <a:ext cx="247288" cy="313794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reeform 62">
              <a:extLst>
                <a:ext uri="{FF2B5EF4-FFF2-40B4-BE49-F238E27FC236}">
                  <a16:creationId xmlns:a16="http://schemas.microsoft.com/office/drawing/2014/main" id="{760C4260-781B-451B-9C9C-B2FDBC874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365236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Line 63">
              <a:extLst>
                <a:ext uri="{FF2B5EF4-FFF2-40B4-BE49-F238E27FC236}">
                  <a16:creationId xmlns:a16="http://schemas.microsoft.com/office/drawing/2014/main" id="{279BA4A6-37BB-4260-AF63-F12D405F1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365236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reeform 64">
              <a:extLst>
                <a:ext uri="{FF2B5EF4-FFF2-40B4-BE49-F238E27FC236}">
                  <a16:creationId xmlns:a16="http://schemas.microsoft.com/office/drawing/2014/main" id="{1F448B37-6A70-4F94-95C1-59F0D9F20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412071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Line 65">
              <a:extLst>
                <a:ext uri="{FF2B5EF4-FFF2-40B4-BE49-F238E27FC236}">
                  <a16:creationId xmlns:a16="http://schemas.microsoft.com/office/drawing/2014/main" id="{0EE6118A-16C7-4345-8F88-4465FC319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412071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reeform 66">
              <a:extLst>
                <a:ext uri="{FF2B5EF4-FFF2-40B4-BE49-F238E27FC236}">
                  <a16:creationId xmlns:a16="http://schemas.microsoft.com/office/drawing/2014/main" id="{E39D2F56-E718-49AA-92E5-C9F1255F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458906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Line 67">
              <a:extLst>
                <a:ext uri="{FF2B5EF4-FFF2-40B4-BE49-F238E27FC236}">
                  <a16:creationId xmlns:a16="http://schemas.microsoft.com/office/drawing/2014/main" id="{1C5E559F-2F59-471D-BBC9-67164BA9D0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458906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reeform 68">
              <a:extLst>
                <a:ext uri="{FF2B5EF4-FFF2-40B4-BE49-F238E27FC236}">
                  <a16:creationId xmlns:a16="http://schemas.microsoft.com/office/drawing/2014/main" id="{70F57C6A-68DE-44C6-A909-A733DE1F7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508551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Line 69">
              <a:extLst>
                <a:ext uri="{FF2B5EF4-FFF2-40B4-BE49-F238E27FC236}">
                  <a16:creationId xmlns:a16="http://schemas.microsoft.com/office/drawing/2014/main" id="{599CD31C-D424-43BF-B8B6-E681D5DCC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508551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Freeform 70">
              <a:extLst>
                <a:ext uri="{FF2B5EF4-FFF2-40B4-BE49-F238E27FC236}">
                  <a16:creationId xmlns:a16="http://schemas.microsoft.com/office/drawing/2014/main" id="{5E98F2B1-EDF4-4A3E-8962-56DD2EAC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317464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Line 71">
              <a:extLst>
                <a:ext uri="{FF2B5EF4-FFF2-40B4-BE49-F238E27FC236}">
                  <a16:creationId xmlns:a16="http://schemas.microsoft.com/office/drawing/2014/main" id="{DE83B3C6-F004-4578-AD63-0C2A51EC6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317464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Freeform 72">
              <a:extLst>
                <a:ext uri="{FF2B5EF4-FFF2-40B4-BE49-F238E27FC236}">
                  <a16:creationId xmlns:a16="http://schemas.microsoft.com/office/drawing/2014/main" id="{51B3B355-64EB-4CC8-BECB-5AECFF6C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365236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Line 73">
              <a:extLst>
                <a:ext uri="{FF2B5EF4-FFF2-40B4-BE49-F238E27FC236}">
                  <a16:creationId xmlns:a16="http://schemas.microsoft.com/office/drawing/2014/main" id="{5FB25761-26DB-478E-8FF2-68B147A7B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365236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7" name="Freeform 74">
              <a:extLst>
                <a:ext uri="{FF2B5EF4-FFF2-40B4-BE49-F238E27FC236}">
                  <a16:creationId xmlns:a16="http://schemas.microsoft.com/office/drawing/2014/main" id="{351C91B9-2AD8-4D2B-A730-E514F244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412071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8" name="Line 75">
              <a:extLst>
                <a:ext uri="{FF2B5EF4-FFF2-40B4-BE49-F238E27FC236}">
                  <a16:creationId xmlns:a16="http://schemas.microsoft.com/office/drawing/2014/main" id="{05F3EEB1-4812-4CA6-893D-8CA79AC6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412071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9" name="Freeform 76">
              <a:extLst>
                <a:ext uri="{FF2B5EF4-FFF2-40B4-BE49-F238E27FC236}">
                  <a16:creationId xmlns:a16="http://schemas.microsoft.com/office/drawing/2014/main" id="{0F8EC6D4-C040-4505-A9BD-5A2EA6EB1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458906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Line 77">
              <a:extLst>
                <a:ext uri="{FF2B5EF4-FFF2-40B4-BE49-F238E27FC236}">
                  <a16:creationId xmlns:a16="http://schemas.microsoft.com/office/drawing/2014/main" id="{DCADC3A7-63BE-4202-BBF1-1C9179D3B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458906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A991271E-8802-46E5-B160-32F8A412F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508551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2" name="Line 79">
              <a:extLst>
                <a:ext uri="{FF2B5EF4-FFF2-40B4-BE49-F238E27FC236}">
                  <a16:creationId xmlns:a16="http://schemas.microsoft.com/office/drawing/2014/main" id="{0939ED64-13AF-4353-BCF9-95E9C8159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508551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3F83CEC9-24F7-48D5-8DE4-5FF775602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317464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4" name="Line 81">
              <a:extLst>
                <a:ext uri="{FF2B5EF4-FFF2-40B4-BE49-F238E27FC236}">
                  <a16:creationId xmlns:a16="http://schemas.microsoft.com/office/drawing/2014/main" id="{91C94BDA-8B8A-4028-B142-D3C4154F9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317464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Freeform 82">
              <a:extLst>
                <a:ext uri="{FF2B5EF4-FFF2-40B4-BE49-F238E27FC236}">
                  <a16:creationId xmlns:a16="http://schemas.microsoft.com/office/drawing/2014/main" id="{B3BFEFCE-D294-418A-86DD-9070BB6C1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54" y="2465463"/>
              <a:ext cx="233238" cy="249162"/>
            </a:xfrm>
            <a:custGeom>
              <a:avLst/>
              <a:gdLst>
                <a:gd name="T0" fmla="*/ 119 w 119"/>
                <a:gd name="T1" fmla="*/ 99 h 127"/>
                <a:gd name="T2" fmla="*/ 118 w 119"/>
                <a:gd name="T3" fmla="*/ 99 h 127"/>
                <a:gd name="T4" fmla="*/ 118 w 119"/>
                <a:gd name="T5" fmla="*/ 2 h 127"/>
                <a:gd name="T6" fmla="*/ 60 w 119"/>
                <a:gd name="T7" fmla="*/ 19 h 127"/>
                <a:gd name="T8" fmla="*/ 1 w 119"/>
                <a:gd name="T9" fmla="*/ 0 h 127"/>
                <a:gd name="T10" fmla="*/ 1 w 119"/>
                <a:gd name="T11" fmla="*/ 0 h 127"/>
                <a:gd name="T12" fmla="*/ 0 w 119"/>
                <a:gd name="T13" fmla="*/ 0 h 127"/>
                <a:gd name="T14" fmla="*/ 1 w 119"/>
                <a:gd name="T15" fmla="*/ 104 h 127"/>
                <a:gd name="T16" fmla="*/ 1 w 119"/>
                <a:gd name="T17" fmla="*/ 104 h 127"/>
                <a:gd name="T18" fmla="*/ 1 w 119"/>
                <a:gd name="T19" fmla="*/ 108 h 127"/>
                <a:gd name="T20" fmla="*/ 60 w 119"/>
                <a:gd name="T21" fmla="*/ 127 h 127"/>
                <a:gd name="T22" fmla="*/ 119 w 119"/>
                <a:gd name="T23" fmla="*/ 108 h 127"/>
                <a:gd name="T24" fmla="*/ 119 w 119"/>
                <a:gd name="T25" fmla="*/ 9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7">
                  <a:moveTo>
                    <a:pt x="119" y="99"/>
                  </a:moveTo>
                  <a:cubicBezTo>
                    <a:pt x="118" y="99"/>
                    <a:pt x="118" y="99"/>
                    <a:pt x="118" y="99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4" y="11"/>
                    <a:pt x="90" y="19"/>
                    <a:pt x="60" y="19"/>
                  </a:cubicBezTo>
                  <a:cubicBezTo>
                    <a:pt x="27" y="19"/>
                    <a:pt x="1" y="1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19"/>
                    <a:pt x="28" y="127"/>
                    <a:pt x="60" y="127"/>
                  </a:cubicBezTo>
                  <a:cubicBezTo>
                    <a:pt x="92" y="127"/>
                    <a:pt x="119" y="118"/>
                    <a:pt x="119" y="108"/>
                  </a:cubicBezTo>
                  <a:lnTo>
                    <a:pt x="119" y="99"/>
                  </a:ln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Freeform 83">
              <a:extLst>
                <a:ext uri="{FF2B5EF4-FFF2-40B4-BE49-F238E27FC236}">
                  <a16:creationId xmlns:a16="http://schemas.microsoft.com/office/drawing/2014/main" id="{5273BCC7-F9AC-41F9-AD1A-F9336142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61233"/>
              <a:ext cx="229491" cy="53392"/>
            </a:xfrm>
            <a:custGeom>
              <a:avLst/>
              <a:gdLst>
                <a:gd name="T0" fmla="*/ 0 w 117"/>
                <a:gd name="T1" fmla="*/ 0 h 27"/>
                <a:gd name="T2" fmla="*/ 0 w 117"/>
                <a:gd name="T3" fmla="*/ 7 h 27"/>
                <a:gd name="T4" fmla="*/ 59 w 117"/>
                <a:gd name="T5" fmla="*/ 27 h 27"/>
                <a:gd name="T6" fmla="*/ 117 w 117"/>
                <a:gd name="T7" fmla="*/ 7 h 27"/>
                <a:gd name="T8" fmla="*/ 117 w 117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8"/>
                    <a:pt x="26" y="27"/>
                    <a:pt x="59" y="27"/>
                  </a:cubicBezTo>
                  <a:cubicBezTo>
                    <a:pt x="91" y="27"/>
                    <a:pt x="117" y="18"/>
                    <a:pt x="117" y="7"/>
                  </a:cubicBezTo>
                  <a:cubicBezTo>
                    <a:pt x="117" y="1"/>
                    <a:pt x="117" y="1"/>
                    <a:pt x="117" y="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7" name="Freeform 84">
              <a:extLst>
                <a:ext uri="{FF2B5EF4-FFF2-40B4-BE49-F238E27FC236}">
                  <a16:creationId xmlns:a16="http://schemas.microsoft.com/office/drawing/2014/main" id="{F23342D5-A9C3-481A-9D19-A320F0C2C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61233"/>
              <a:ext cx="229491" cy="53392"/>
            </a:xfrm>
            <a:custGeom>
              <a:avLst/>
              <a:gdLst>
                <a:gd name="T0" fmla="*/ 0 w 117"/>
                <a:gd name="T1" fmla="*/ 0 h 27"/>
                <a:gd name="T2" fmla="*/ 0 w 117"/>
                <a:gd name="T3" fmla="*/ 7 h 27"/>
                <a:gd name="T4" fmla="*/ 59 w 117"/>
                <a:gd name="T5" fmla="*/ 27 h 27"/>
                <a:gd name="T6" fmla="*/ 117 w 117"/>
                <a:gd name="T7" fmla="*/ 7 h 27"/>
                <a:gd name="T8" fmla="*/ 117 w 117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8"/>
                    <a:pt x="26" y="27"/>
                    <a:pt x="59" y="27"/>
                  </a:cubicBezTo>
                  <a:cubicBezTo>
                    <a:pt x="91" y="27"/>
                    <a:pt x="117" y="18"/>
                    <a:pt x="117" y="7"/>
                  </a:cubicBezTo>
                  <a:cubicBezTo>
                    <a:pt x="117" y="1"/>
                    <a:pt x="117" y="1"/>
                    <a:pt x="117" y="1"/>
                  </a:cubicBezTo>
                </a:path>
              </a:pathLst>
            </a:cu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0" name="Freeform 87">
              <a:extLst>
                <a:ext uri="{FF2B5EF4-FFF2-40B4-BE49-F238E27FC236}">
                  <a16:creationId xmlns:a16="http://schemas.microsoft.com/office/drawing/2014/main" id="{F91934FC-F5E5-428B-BD23-ADBF4498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537589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1" name="Freeform 88">
              <a:extLst>
                <a:ext uri="{FF2B5EF4-FFF2-40B4-BE49-F238E27FC236}">
                  <a16:creationId xmlns:a16="http://schemas.microsoft.com/office/drawing/2014/main" id="{6A575D31-D9C8-48BE-80F8-4EA4066C0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537589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2" name="Freeform 89">
              <a:extLst>
                <a:ext uri="{FF2B5EF4-FFF2-40B4-BE49-F238E27FC236}">
                  <a16:creationId xmlns:a16="http://schemas.microsoft.com/office/drawing/2014/main" id="{E56DA62E-A410-4C92-9534-F8301D914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14398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7B8FDE81-E722-41DD-9431-A1DD8049F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14398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Freeform 91">
              <a:extLst>
                <a:ext uri="{FF2B5EF4-FFF2-40B4-BE49-F238E27FC236}">
                  <a16:creationId xmlns:a16="http://schemas.microsoft.com/office/drawing/2014/main" id="{B3EB0092-418B-4D3B-AFC8-719A2958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426121"/>
              <a:ext cx="229491" cy="75873"/>
            </a:xfrm>
            <a:custGeom>
              <a:avLst/>
              <a:gdLst>
                <a:gd name="T0" fmla="*/ 117 w 117"/>
                <a:gd name="T1" fmla="*/ 19 h 39"/>
                <a:gd name="T2" fmla="*/ 59 w 117"/>
                <a:gd name="T3" fmla="*/ 39 h 39"/>
                <a:gd name="T4" fmla="*/ 0 w 117"/>
                <a:gd name="T5" fmla="*/ 20 h 39"/>
                <a:gd name="T6" fmla="*/ 58 w 117"/>
                <a:gd name="T7" fmla="*/ 0 h 39"/>
                <a:gd name="T8" fmla="*/ 117 w 117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117" y="19"/>
                  </a:moveTo>
                  <a:cubicBezTo>
                    <a:pt x="117" y="30"/>
                    <a:pt x="91" y="39"/>
                    <a:pt x="59" y="39"/>
                  </a:cubicBezTo>
                  <a:cubicBezTo>
                    <a:pt x="26" y="39"/>
                    <a:pt x="0" y="31"/>
                    <a:pt x="0" y="20"/>
                  </a:cubicBezTo>
                  <a:cubicBezTo>
                    <a:pt x="0" y="9"/>
                    <a:pt x="26" y="0"/>
                    <a:pt x="58" y="0"/>
                  </a:cubicBezTo>
                  <a:cubicBezTo>
                    <a:pt x="91" y="0"/>
                    <a:pt x="117" y="9"/>
                    <a:pt x="117" y="19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07" name="Group 94">
              <a:extLst>
                <a:ext uri="{FF2B5EF4-FFF2-40B4-BE49-F238E27FC236}">
                  <a16:creationId xmlns:a16="http://schemas.microsoft.com/office/drawing/2014/main" id="{6B92CFA1-3839-4219-9A3A-851C316AD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2912" y="1924052"/>
              <a:ext cx="497387" cy="568576"/>
              <a:chOff x="2161" y="2634"/>
              <a:chExt cx="531" cy="607"/>
            </a:xfrm>
          </p:grpSpPr>
          <p:sp>
            <p:nvSpPr>
              <p:cNvPr id="109" name="Freeform 95">
                <a:extLst>
                  <a:ext uri="{FF2B5EF4-FFF2-40B4-BE49-F238E27FC236}">
                    <a16:creationId xmlns:a16="http://schemas.microsoft.com/office/drawing/2014/main" id="{D72B8AC7-DA9B-4B95-9ED3-C6196D755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634"/>
                <a:ext cx="531" cy="263"/>
              </a:xfrm>
              <a:custGeom>
                <a:avLst/>
                <a:gdLst>
                  <a:gd name="T0" fmla="*/ 0 w 253"/>
                  <a:gd name="T1" fmla="*/ 0 h 125"/>
                  <a:gd name="T2" fmla="*/ 198 w 253"/>
                  <a:gd name="T3" fmla="*/ 125 h 125"/>
                  <a:gd name="T4" fmla="*/ 253 w 253"/>
                  <a:gd name="T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3" h="125">
                    <a:moveTo>
                      <a:pt x="0" y="0"/>
                    </a:moveTo>
                    <a:cubicBezTo>
                      <a:pt x="41" y="0"/>
                      <a:pt x="129" y="125"/>
                      <a:pt x="198" y="125"/>
                    </a:cubicBezTo>
                    <a:cubicBezTo>
                      <a:pt x="233" y="125"/>
                      <a:pt x="253" y="125"/>
                      <a:pt x="253" y="125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0" name="Freeform 96">
                <a:extLst>
                  <a:ext uri="{FF2B5EF4-FFF2-40B4-BE49-F238E27FC236}">
                    <a16:creationId xmlns:a16="http://schemas.microsoft.com/office/drawing/2014/main" id="{7A1598F4-81E3-4EF0-AC54-1C45E28F0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8" y="3042"/>
                <a:ext cx="509" cy="199"/>
              </a:xfrm>
              <a:custGeom>
                <a:avLst/>
                <a:gdLst>
                  <a:gd name="T0" fmla="*/ 0 w 243"/>
                  <a:gd name="T1" fmla="*/ 95 h 95"/>
                  <a:gd name="T2" fmla="*/ 131 w 243"/>
                  <a:gd name="T3" fmla="*/ 16 h 95"/>
                  <a:gd name="T4" fmla="*/ 243 w 243"/>
                  <a:gd name="T5" fmla="*/ 1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3" h="95">
                    <a:moveTo>
                      <a:pt x="0" y="95"/>
                    </a:moveTo>
                    <a:cubicBezTo>
                      <a:pt x="65" y="95"/>
                      <a:pt x="85" y="28"/>
                      <a:pt x="131" y="16"/>
                    </a:cubicBezTo>
                    <a:cubicBezTo>
                      <a:pt x="191" y="0"/>
                      <a:pt x="243" y="16"/>
                      <a:pt x="243" y="16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1" name="Freeform 97">
                <a:extLst>
                  <a:ext uri="{FF2B5EF4-FFF2-40B4-BE49-F238E27FC236}">
                    <a16:creationId xmlns:a16="http://schemas.microsoft.com/office/drawing/2014/main" id="{61F9E910-8983-4ED9-9173-EA99F809B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928"/>
                <a:ext cx="524" cy="169"/>
              </a:xfrm>
              <a:custGeom>
                <a:avLst/>
                <a:gdLst>
                  <a:gd name="T0" fmla="*/ 0 w 250"/>
                  <a:gd name="T1" fmla="*/ 80 h 80"/>
                  <a:gd name="T2" fmla="*/ 129 w 250"/>
                  <a:gd name="T3" fmla="*/ 7 h 80"/>
                  <a:gd name="T4" fmla="*/ 250 w 250"/>
                  <a:gd name="T5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80">
                    <a:moveTo>
                      <a:pt x="0" y="80"/>
                    </a:moveTo>
                    <a:cubicBezTo>
                      <a:pt x="50" y="69"/>
                      <a:pt x="98" y="12"/>
                      <a:pt x="129" y="7"/>
                    </a:cubicBezTo>
                    <a:cubicBezTo>
                      <a:pt x="176" y="0"/>
                      <a:pt x="223" y="42"/>
                      <a:pt x="250" y="33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2" name="Freeform 98">
                <a:extLst>
                  <a:ext uri="{FF2B5EF4-FFF2-40B4-BE49-F238E27FC236}">
                    <a16:creationId xmlns:a16="http://schemas.microsoft.com/office/drawing/2014/main" id="{FC49F1A0-F449-4FD0-9E4F-AA09041C6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2998"/>
                <a:ext cx="151" cy="25"/>
              </a:xfrm>
              <a:custGeom>
                <a:avLst/>
                <a:gdLst>
                  <a:gd name="T0" fmla="*/ 0 w 72"/>
                  <a:gd name="T1" fmla="*/ 2 h 12"/>
                  <a:gd name="T2" fmla="*/ 72 w 72"/>
                  <a:gd name="T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2" h="12">
                    <a:moveTo>
                      <a:pt x="0" y="2"/>
                    </a:moveTo>
                    <a:cubicBezTo>
                      <a:pt x="9" y="12"/>
                      <a:pt x="56" y="12"/>
                      <a:pt x="72" y="0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3" name="Freeform 99">
                <a:extLst>
                  <a:ext uri="{FF2B5EF4-FFF2-40B4-BE49-F238E27FC236}">
                    <a16:creationId xmlns:a16="http://schemas.microsoft.com/office/drawing/2014/main" id="{5E05640A-2A0B-49F7-BAAC-4CC0F0256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798"/>
                <a:ext cx="181" cy="34"/>
              </a:xfrm>
              <a:custGeom>
                <a:avLst/>
                <a:gdLst>
                  <a:gd name="T0" fmla="*/ 0 w 86"/>
                  <a:gd name="T1" fmla="*/ 4 h 16"/>
                  <a:gd name="T2" fmla="*/ 86 w 86"/>
                  <a:gd name="T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6" h="16">
                    <a:moveTo>
                      <a:pt x="0" y="4"/>
                    </a:moveTo>
                    <a:cubicBezTo>
                      <a:pt x="14" y="16"/>
                      <a:pt x="77" y="5"/>
                      <a:pt x="86" y="0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4" name="Freeform 100">
                <a:extLst>
                  <a:ext uri="{FF2B5EF4-FFF2-40B4-BE49-F238E27FC236}">
                    <a16:creationId xmlns:a16="http://schemas.microsoft.com/office/drawing/2014/main" id="{423F7DD4-3405-4AEA-BB4C-B4639733F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2744"/>
                <a:ext cx="287" cy="117"/>
              </a:xfrm>
              <a:custGeom>
                <a:avLst/>
                <a:gdLst>
                  <a:gd name="T0" fmla="*/ 0 w 137"/>
                  <a:gd name="T1" fmla="*/ 10 h 56"/>
                  <a:gd name="T2" fmla="*/ 137 w 137"/>
                  <a:gd name="T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7" h="56">
                    <a:moveTo>
                      <a:pt x="0" y="10"/>
                    </a:moveTo>
                    <a:cubicBezTo>
                      <a:pt x="21" y="0"/>
                      <a:pt x="90" y="8"/>
                      <a:pt x="137" y="56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581980" y="362653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Capture, process, and store video streams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61" y="2935385"/>
            <a:ext cx="210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Video Streams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5EAE83-5D5A-4C5E-BF0C-D89EBDDD8311}"/>
              </a:ext>
            </a:extLst>
          </p:cNvPr>
          <p:cNvGrpSpPr/>
          <p:nvPr/>
        </p:nvGrpSpPr>
        <p:grpSpPr>
          <a:xfrm>
            <a:off x="5197428" y="1955706"/>
            <a:ext cx="1038708" cy="742606"/>
            <a:chOff x="4100512" y="3486494"/>
            <a:chExt cx="2105025" cy="1504950"/>
          </a:xfrm>
        </p:grpSpPr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0269B8A6-F668-4D91-BAF1-0987A711E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7" y="4332632"/>
              <a:ext cx="125413" cy="206375"/>
            </a:xfrm>
            <a:custGeom>
              <a:avLst/>
              <a:gdLst>
                <a:gd name="T0" fmla="*/ 0 w 79"/>
                <a:gd name="T1" fmla="*/ 130 h 130"/>
                <a:gd name="T2" fmla="*/ 0 w 79"/>
                <a:gd name="T3" fmla="*/ 0 h 130"/>
                <a:gd name="T4" fmla="*/ 79 w 79"/>
                <a:gd name="T5" fmla="*/ 0 h 130"/>
                <a:gd name="T6" fmla="*/ 79 w 79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30">
                  <a:moveTo>
                    <a:pt x="0" y="130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3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FA93FA2F-0C86-4142-8733-E0B1CE0A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094507"/>
              <a:ext cx="277813" cy="1000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 22">
              <a:extLst>
                <a:ext uri="{FF2B5EF4-FFF2-40B4-BE49-F238E27FC236}">
                  <a16:creationId xmlns:a16="http://schemas.microsoft.com/office/drawing/2014/main" id="{0E9F0121-F2B7-4A90-A097-B2EF11934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194519"/>
              <a:ext cx="277813" cy="1381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0D98A88E-0D95-4421-8825-CA5B00819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3635719"/>
              <a:ext cx="1195388" cy="1201738"/>
            </a:xfrm>
            <a:custGeom>
              <a:avLst/>
              <a:gdLst>
                <a:gd name="T0" fmla="*/ 180 w 361"/>
                <a:gd name="T1" fmla="*/ 0 h 362"/>
                <a:gd name="T2" fmla="*/ 0 w 361"/>
                <a:gd name="T3" fmla="*/ 181 h 362"/>
                <a:gd name="T4" fmla="*/ 180 w 361"/>
                <a:gd name="T5" fmla="*/ 362 h 362"/>
                <a:gd name="T6" fmla="*/ 361 w 361"/>
                <a:gd name="T7" fmla="*/ 181 h 362"/>
                <a:gd name="T8" fmla="*/ 180 w 361"/>
                <a:gd name="T9" fmla="*/ 0 h 362"/>
                <a:gd name="T10" fmla="*/ 180 w 361"/>
                <a:gd name="T11" fmla="*/ 317 h 362"/>
                <a:gd name="T12" fmla="*/ 45 w 361"/>
                <a:gd name="T13" fmla="*/ 181 h 362"/>
                <a:gd name="T14" fmla="*/ 180 w 361"/>
                <a:gd name="T15" fmla="*/ 45 h 362"/>
                <a:gd name="T16" fmla="*/ 315 w 361"/>
                <a:gd name="T17" fmla="*/ 181 h 362"/>
                <a:gd name="T18" fmla="*/ 180 w 361"/>
                <a:gd name="T19" fmla="*/ 31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362">
                  <a:moveTo>
                    <a:pt x="180" y="0"/>
                  </a:moveTo>
                  <a:cubicBezTo>
                    <a:pt x="80" y="0"/>
                    <a:pt x="0" y="81"/>
                    <a:pt x="0" y="181"/>
                  </a:cubicBezTo>
                  <a:cubicBezTo>
                    <a:pt x="0" y="281"/>
                    <a:pt x="80" y="362"/>
                    <a:pt x="180" y="362"/>
                  </a:cubicBezTo>
                  <a:cubicBezTo>
                    <a:pt x="280" y="362"/>
                    <a:pt x="361" y="281"/>
                    <a:pt x="361" y="181"/>
                  </a:cubicBezTo>
                  <a:cubicBezTo>
                    <a:pt x="361" y="81"/>
                    <a:pt x="280" y="0"/>
                    <a:pt x="180" y="0"/>
                  </a:cubicBezTo>
                  <a:close/>
                  <a:moveTo>
                    <a:pt x="180" y="317"/>
                  </a:moveTo>
                  <a:cubicBezTo>
                    <a:pt x="105" y="317"/>
                    <a:pt x="45" y="256"/>
                    <a:pt x="45" y="181"/>
                  </a:cubicBezTo>
                  <a:cubicBezTo>
                    <a:pt x="45" y="106"/>
                    <a:pt x="105" y="45"/>
                    <a:pt x="180" y="45"/>
                  </a:cubicBezTo>
                  <a:cubicBezTo>
                    <a:pt x="255" y="45"/>
                    <a:pt x="315" y="106"/>
                    <a:pt x="315" y="181"/>
                  </a:cubicBezTo>
                  <a:cubicBezTo>
                    <a:pt x="315" y="256"/>
                    <a:pt x="255" y="317"/>
                    <a:pt x="180" y="31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0BFEBB56-9D74-4F92-8A3B-37A4A82EC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962" y="3784944"/>
              <a:ext cx="893763" cy="903288"/>
            </a:xfrm>
            <a:custGeom>
              <a:avLst/>
              <a:gdLst>
                <a:gd name="T0" fmla="*/ 135 w 270"/>
                <a:gd name="T1" fmla="*/ 0 h 272"/>
                <a:gd name="T2" fmla="*/ 0 w 270"/>
                <a:gd name="T3" fmla="*/ 136 h 272"/>
                <a:gd name="T4" fmla="*/ 135 w 270"/>
                <a:gd name="T5" fmla="*/ 272 h 272"/>
                <a:gd name="T6" fmla="*/ 270 w 270"/>
                <a:gd name="T7" fmla="*/ 136 h 272"/>
                <a:gd name="T8" fmla="*/ 135 w 270"/>
                <a:gd name="T9" fmla="*/ 0 h 272"/>
                <a:gd name="T10" fmla="*/ 135 w 270"/>
                <a:gd name="T11" fmla="*/ 227 h 272"/>
                <a:gd name="T12" fmla="*/ 45 w 270"/>
                <a:gd name="T13" fmla="*/ 136 h 272"/>
                <a:gd name="T14" fmla="*/ 135 w 270"/>
                <a:gd name="T15" fmla="*/ 46 h 272"/>
                <a:gd name="T16" fmla="*/ 225 w 270"/>
                <a:gd name="T17" fmla="*/ 136 h 272"/>
                <a:gd name="T18" fmla="*/ 135 w 270"/>
                <a:gd name="T19" fmla="*/ 2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272">
                  <a:moveTo>
                    <a:pt x="135" y="0"/>
                  </a:moveTo>
                  <a:cubicBezTo>
                    <a:pt x="60" y="0"/>
                    <a:pt x="0" y="61"/>
                    <a:pt x="0" y="136"/>
                  </a:cubicBezTo>
                  <a:cubicBezTo>
                    <a:pt x="0" y="211"/>
                    <a:pt x="60" y="272"/>
                    <a:pt x="135" y="272"/>
                  </a:cubicBezTo>
                  <a:cubicBezTo>
                    <a:pt x="210" y="272"/>
                    <a:pt x="270" y="211"/>
                    <a:pt x="270" y="136"/>
                  </a:cubicBezTo>
                  <a:cubicBezTo>
                    <a:pt x="270" y="61"/>
                    <a:pt x="210" y="0"/>
                    <a:pt x="135" y="0"/>
                  </a:cubicBezTo>
                  <a:close/>
                  <a:moveTo>
                    <a:pt x="135" y="227"/>
                  </a:moveTo>
                  <a:cubicBezTo>
                    <a:pt x="85" y="227"/>
                    <a:pt x="45" y="186"/>
                    <a:pt x="45" y="136"/>
                  </a:cubicBezTo>
                  <a:cubicBezTo>
                    <a:pt x="45" y="86"/>
                    <a:pt x="85" y="46"/>
                    <a:pt x="135" y="46"/>
                  </a:cubicBezTo>
                  <a:cubicBezTo>
                    <a:pt x="185" y="46"/>
                    <a:pt x="225" y="86"/>
                    <a:pt x="225" y="136"/>
                  </a:cubicBezTo>
                  <a:cubicBezTo>
                    <a:pt x="225" y="186"/>
                    <a:pt x="185" y="227"/>
                    <a:pt x="135" y="22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EAEA4438-6B38-4BF9-922D-82DB01BE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2" y="4121494"/>
              <a:ext cx="185738" cy="228600"/>
            </a:xfrm>
            <a:custGeom>
              <a:avLst/>
              <a:gdLst>
                <a:gd name="T0" fmla="*/ 117 w 117"/>
                <a:gd name="T1" fmla="*/ 108 h 144"/>
                <a:gd name="T2" fmla="*/ 0 w 117"/>
                <a:gd name="T3" fmla="*/ 144 h 144"/>
                <a:gd name="T4" fmla="*/ 0 w 117"/>
                <a:gd name="T5" fmla="*/ 0 h 144"/>
                <a:gd name="T6" fmla="*/ 117 w 117"/>
                <a:gd name="T7" fmla="*/ 37 h 144"/>
                <a:gd name="T8" fmla="*/ 117 w 117"/>
                <a:gd name="T9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44">
                  <a:moveTo>
                    <a:pt x="117" y="108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17" y="37"/>
                  </a:lnTo>
                  <a:lnTo>
                    <a:pt x="117" y="108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11B3CCA2-8E07-4222-82E9-A9D8E202F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5537" y="4167532"/>
              <a:ext cx="0" cy="13970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D0274C1-4695-4548-9812-BD6B6C58C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0512" y="3486494"/>
              <a:ext cx="1698625" cy="1504950"/>
            </a:xfrm>
            <a:custGeom>
              <a:avLst/>
              <a:gdLst>
                <a:gd name="T0" fmla="*/ 513 w 513"/>
                <a:gd name="T1" fmla="*/ 203 h 453"/>
                <a:gd name="T2" fmla="*/ 450 w 513"/>
                <a:gd name="T3" fmla="*/ 203 h 453"/>
                <a:gd name="T4" fmla="*/ 225 w 513"/>
                <a:gd name="T5" fmla="*/ 0 h 453"/>
                <a:gd name="T6" fmla="*/ 0 w 513"/>
                <a:gd name="T7" fmla="*/ 226 h 453"/>
                <a:gd name="T8" fmla="*/ 225 w 513"/>
                <a:gd name="T9" fmla="*/ 453 h 453"/>
                <a:gd name="T10" fmla="*/ 450 w 513"/>
                <a:gd name="T11" fmla="*/ 249 h 453"/>
                <a:gd name="T12" fmla="*/ 513 w 513"/>
                <a:gd name="T13" fmla="*/ 249 h 453"/>
                <a:gd name="T14" fmla="*/ 513 w 513"/>
                <a:gd name="T15" fmla="*/ 203 h 453"/>
                <a:gd name="T16" fmla="*/ 225 w 513"/>
                <a:gd name="T17" fmla="*/ 407 h 453"/>
                <a:gd name="T18" fmla="*/ 45 w 513"/>
                <a:gd name="T19" fmla="*/ 226 h 453"/>
                <a:gd name="T20" fmla="*/ 225 w 513"/>
                <a:gd name="T21" fmla="*/ 45 h 453"/>
                <a:gd name="T22" fmla="*/ 404 w 513"/>
                <a:gd name="T23" fmla="*/ 203 h 453"/>
                <a:gd name="T24" fmla="*/ 404 w 513"/>
                <a:gd name="T25" fmla="*/ 203 h 453"/>
                <a:gd name="T26" fmla="*/ 405 w 513"/>
                <a:gd name="T27" fmla="*/ 214 h 453"/>
                <a:gd name="T28" fmla="*/ 405 w 513"/>
                <a:gd name="T29" fmla="*/ 215 h 453"/>
                <a:gd name="T30" fmla="*/ 406 w 513"/>
                <a:gd name="T31" fmla="*/ 226 h 453"/>
                <a:gd name="T32" fmla="*/ 405 w 513"/>
                <a:gd name="T33" fmla="*/ 238 h 453"/>
                <a:gd name="T34" fmla="*/ 405 w 513"/>
                <a:gd name="T35" fmla="*/ 239 h 453"/>
                <a:gd name="T36" fmla="*/ 404 w 513"/>
                <a:gd name="T37" fmla="*/ 249 h 453"/>
                <a:gd name="T38" fmla="*/ 404 w 513"/>
                <a:gd name="T39" fmla="*/ 249 h 453"/>
                <a:gd name="T40" fmla="*/ 225 w 513"/>
                <a:gd name="T41" fmla="*/ 40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3" h="453">
                  <a:moveTo>
                    <a:pt x="513" y="203"/>
                  </a:moveTo>
                  <a:cubicBezTo>
                    <a:pt x="450" y="203"/>
                    <a:pt x="450" y="203"/>
                    <a:pt x="450" y="203"/>
                  </a:cubicBezTo>
                  <a:cubicBezTo>
                    <a:pt x="438" y="89"/>
                    <a:pt x="342" y="0"/>
                    <a:pt x="225" y="0"/>
                  </a:cubicBezTo>
                  <a:cubicBezTo>
                    <a:pt x="100" y="0"/>
                    <a:pt x="0" y="101"/>
                    <a:pt x="0" y="226"/>
                  </a:cubicBezTo>
                  <a:cubicBezTo>
                    <a:pt x="0" y="351"/>
                    <a:pt x="100" y="453"/>
                    <a:pt x="225" y="453"/>
                  </a:cubicBezTo>
                  <a:cubicBezTo>
                    <a:pt x="342" y="453"/>
                    <a:pt x="438" y="364"/>
                    <a:pt x="450" y="249"/>
                  </a:cubicBezTo>
                  <a:cubicBezTo>
                    <a:pt x="513" y="249"/>
                    <a:pt x="513" y="249"/>
                    <a:pt x="513" y="249"/>
                  </a:cubicBezTo>
                  <a:lnTo>
                    <a:pt x="513" y="203"/>
                  </a:lnTo>
                  <a:close/>
                  <a:moveTo>
                    <a:pt x="225" y="407"/>
                  </a:moveTo>
                  <a:cubicBezTo>
                    <a:pt x="125" y="407"/>
                    <a:pt x="45" y="326"/>
                    <a:pt x="45" y="226"/>
                  </a:cubicBezTo>
                  <a:cubicBezTo>
                    <a:pt x="45" y="126"/>
                    <a:pt x="125" y="45"/>
                    <a:pt x="225" y="45"/>
                  </a:cubicBezTo>
                  <a:cubicBezTo>
                    <a:pt x="317" y="45"/>
                    <a:pt x="393" y="114"/>
                    <a:pt x="404" y="203"/>
                  </a:cubicBezTo>
                  <a:cubicBezTo>
                    <a:pt x="404" y="203"/>
                    <a:pt x="404" y="203"/>
                    <a:pt x="404" y="203"/>
                  </a:cubicBezTo>
                  <a:cubicBezTo>
                    <a:pt x="405" y="207"/>
                    <a:pt x="405" y="210"/>
                    <a:pt x="405" y="214"/>
                  </a:cubicBezTo>
                  <a:cubicBezTo>
                    <a:pt x="405" y="214"/>
                    <a:pt x="405" y="215"/>
                    <a:pt x="405" y="215"/>
                  </a:cubicBezTo>
                  <a:cubicBezTo>
                    <a:pt x="405" y="219"/>
                    <a:pt x="406" y="223"/>
                    <a:pt x="406" y="226"/>
                  </a:cubicBezTo>
                  <a:cubicBezTo>
                    <a:pt x="406" y="230"/>
                    <a:pt x="405" y="234"/>
                    <a:pt x="405" y="238"/>
                  </a:cubicBezTo>
                  <a:cubicBezTo>
                    <a:pt x="405" y="238"/>
                    <a:pt x="405" y="238"/>
                    <a:pt x="405" y="239"/>
                  </a:cubicBezTo>
                  <a:cubicBezTo>
                    <a:pt x="405" y="242"/>
                    <a:pt x="405" y="246"/>
                    <a:pt x="404" y="249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393" y="339"/>
                    <a:pt x="317" y="407"/>
                    <a:pt x="225" y="40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Line 28">
              <a:extLst>
                <a:ext uri="{FF2B5EF4-FFF2-40B4-BE49-F238E27FC236}">
                  <a16:creationId xmlns:a16="http://schemas.microsoft.com/office/drawing/2014/main" id="{BD7AFEB6-5CE3-4C78-BC8B-3E27EB55A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7187" y="4313582"/>
              <a:ext cx="15240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C39A8F8D-D327-47A5-AECB-D9748238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7" y="4081807"/>
              <a:ext cx="104775" cy="311150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95052" y="362653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Load data streams into data stores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00733" y="2935385"/>
            <a:ext cx="210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FC000"/>
                </a:solidFill>
                <a:latin typeface="Amazon Ember" panose="02000000000000000000" pitchFamily="2" charset="0"/>
                <a:ea typeface="Amazon Ember" panose="02000000000000000000" pitchFamily="2" charset="0"/>
              </a:defRPr>
            </a:lvl1pPr>
          </a:lstStyle>
          <a:p>
            <a:r>
              <a:rPr lang="en-US" sz="1800" b="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Firehose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D1C0F1-F27D-4125-95B4-10C3B2619951}"/>
              </a:ext>
            </a:extLst>
          </p:cNvPr>
          <p:cNvGrpSpPr/>
          <p:nvPr/>
        </p:nvGrpSpPr>
        <p:grpSpPr>
          <a:xfrm>
            <a:off x="6580765" y="1848597"/>
            <a:ext cx="2108878" cy="2239600"/>
            <a:chOff x="6580765" y="1848597"/>
            <a:chExt cx="2108878" cy="2239600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243EEDCC-1AF9-4661-82A7-C08644AD78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2514" y="1848597"/>
              <a:ext cx="865381" cy="866028"/>
              <a:chOff x="2212" y="952"/>
              <a:chExt cx="1338" cy="1339"/>
            </a:xfrm>
          </p:grpSpPr>
          <p:sp>
            <p:nvSpPr>
              <p:cNvPr id="55" name="Oval 35">
                <a:extLst>
                  <a:ext uri="{FF2B5EF4-FFF2-40B4-BE49-F238E27FC236}">
                    <a16:creationId xmlns:a16="http://schemas.microsoft.com/office/drawing/2014/main" id="{7F0AB162-A9D5-4007-AEDB-9A57D4795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" y="952"/>
                <a:ext cx="1338" cy="1339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6" name="Freeform 36">
                <a:extLst>
                  <a:ext uri="{FF2B5EF4-FFF2-40B4-BE49-F238E27FC236}">
                    <a16:creationId xmlns:a16="http://schemas.microsoft.com/office/drawing/2014/main" id="{E47DFB9C-E36A-4603-8009-605142BF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" y="1089"/>
                <a:ext cx="69" cy="250"/>
              </a:xfrm>
              <a:custGeom>
                <a:avLst/>
                <a:gdLst>
                  <a:gd name="T0" fmla="*/ 69 w 69"/>
                  <a:gd name="T1" fmla="*/ 0 h 250"/>
                  <a:gd name="T2" fmla="*/ 0 w 69"/>
                  <a:gd name="T3" fmla="*/ 0 h 250"/>
                  <a:gd name="T4" fmla="*/ 0 w 69"/>
                  <a:gd name="T5" fmla="*/ 214 h 250"/>
                  <a:gd name="T6" fmla="*/ 69 w 69"/>
                  <a:gd name="T7" fmla="*/ 250 h 250"/>
                  <a:gd name="T8" fmla="*/ 69 w 69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50">
                    <a:moveTo>
                      <a:pt x="69" y="0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69" y="250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2A013576-ED68-4E36-9A5E-D31736492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" y="1286"/>
                <a:ext cx="69" cy="240"/>
              </a:xfrm>
              <a:custGeom>
                <a:avLst/>
                <a:gdLst>
                  <a:gd name="T0" fmla="*/ 69 w 69"/>
                  <a:gd name="T1" fmla="*/ 240 h 240"/>
                  <a:gd name="T2" fmla="*/ 69 w 69"/>
                  <a:gd name="T3" fmla="*/ 0 h 240"/>
                  <a:gd name="T4" fmla="*/ 0 w 69"/>
                  <a:gd name="T5" fmla="*/ 0 h 240"/>
                  <a:gd name="T6" fmla="*/ 0 w 69"/>
                  <a:gd name="T7" fmla="*/ 11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240">
                    <a:moveTo>
                      <a:pt x="69" y="240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0" y="11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8" name="Freeform 38">
                <a:extLst>
                  <a:ext uri="{FF2B5EF4-FFF2-40B4-BE49-F238E27FC236}">
                    <a16:creationId xmlns:a16="http://schemas.microsoft.com/office/drawing/2014/main" id="{89C9DE85-9FF8-4342-BCC5-9FF00BE3E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1709"/>
                <a:ext cx="52" cy="109"/>
              </a:xfrm>
              <a:custGeom>
                <a:avLst/>
                <a:gdLst>
                  <a:gd name="T0" fmla="*/ 0 w 52"/>
                  <a:gd name="T1" fmla="*/ 109 h 109"/>
                  <a:gd name="T2" fmla="*/ 52 w 52"/>
                  <a:gd name="T3" fmla="*/ 109 h 109"/>
                  <a:gd name="T4" fmla="*/ 52 w 52"/>
                  <a:gd name="T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109">
                    <a:moveTo>
                      <a:pt x="0" y="109"/>
                    </a:moveTo>
                    <a:lnTo>
                      <a:pt x="52" y="109"/>
                    </a:lnTo>
                    <a:lnTo>
                      <a:pt x="52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7E6452B2-B5D1-4F6E-AB40-DBF1B7A43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158"/>
                <a:ext cx="67" cy="66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227058F-EF71-4C4A-9F88-B992BF586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" y="1422"/>
                <a:ext cx="69" cy="396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509E6192-0FF8-480D-9941-236D43ECA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" y="1089"/>
                <a:ext cx="67" cy="729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2" name="Line 42">
                <a:extLst>
                  <a:ext uri="{FF2B5EF4-FFF2-40B4-BE49-F238E27FC236}">
                    <a16:creationId xmlns:a16="http://schemas.microsoft.com/office/drawing/2014/main" id="{87256AE5-0E1B-4E08-89AC-8F08E8A6A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91" y="1818"/>
                <a:ext cx="57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3" name="Freeform 43">
                <a:extLst>
                  <a:ext uri="{FF2B5EF4-FFF2-40B4-BE49-F238E27FC236}">
                    <a16:creationId xmlns:a16="http://schemas.microsoft.com/office/drawing/2014/main" id="{60B3AC80-CAEA-489C-879C-C780B5339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284"/>
                <a:ext cx="674" cy="674"/>
              </a:xfrm>
              <a:custGeom>
                <a:avLst/>
                <a:gdLst>
                  <a:gd name="T0" fmla="*/ 192 w 284"/>
                  <a:gd name="T1" fmla="*/ 275 h 284"/>
                  <a:gd name="T2" fmla="*/ 142 w 284"/>
                  <a:gd name="T3" fmla="*/ 284 h 284"/>
                  <a:gd name="T4" fmla="*/ 0 w 284"/>
                  <a:gd name="T5" fmla="*/ 142 h 284"/>
                  <a:gd name="T6" fmla="*/ 142 w 284"/>
                  <a:gd name="T7" fmla="*/ 0 h 284"/>
                  <a:gd name="T8" fmla="*/ 284 w 284"/>
                  <a:gd name="T9" fmla="*/ 142 h 284"/>
                  <a:gd name="T10" fmla="*/ 226 w 284"/>
                  <a:gd name="T11" fmla="*/ 25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284">
                    <a:moveTo>
                      <a:pt x="192" y="275"/>
                    </a:moveTo>
                    <a:cubicBezTo>
                      <a:pt x="176" y="281"/>
                      <a:pt x="159" y="284"/>
                      <a:pt x="142" y="284"/>
                    </a:cubicBezTo>
                    <a:cubicBezTo>
                      <a:pt x="63" y="284"/>
                      <a:pt x="0" y="221"/>
                      <a:pt x="0" y="142"/>
                    </a:cubicBezTo>
                    <a:cubicBezTo>
                      <a:pt x="0" y="64"/>
                      <a:pt x="63" y="0"/>
                      <a:pt x="142" y="0"/>
                    </a:cubicBezTo>
                    <a:cubicBezTo>
                      <a:pt x="220" y="0"/>
                      <a:pt x="284" y="64"/>
                      <a:pt x="284" y="142"/>
                    </a:cubicBezTo>
                    <a:cubicBezTo>
                      <a:pt x="284" y="189"/>
                      <a:pt x="261" y="230"/>
                      <a:pt x="226" y="256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4" name="Freeform 44">
                <a:extLst>
                  <a:ext uri="{FF2B5EF4-FFF2-40B4-BE49-F238E27FC236}">
                    <a16:creationId xmlns:a16="http://schemas.microsoft.com/office/drawing/2014/main" id="{9F057B14-827E-458B-A040-8CF9C9837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7" y="1348"/>
                <a:ext cx="534" cy="700"/>
              </a:xfrm>
              <a:custGeom>
                <a:avLst/>
                <a:gdLst>
                  <a:gd name="T0" fmla="*/ 218 w 225"/>
                  <a:gd name="T1" fmla="*/ 263 h 295"/>
                  <a:gd name="T2" fmla="*/ 178 w 225"/>
                  <a:gd name="T3" fmla="*/ 191 h 295"/>
                  <a:gd name="T4" fmla="*/ 201 w 225"/>
                  <a:gd name="T5" fmla="*/ 66 h 295"/>
                  <a:gd name="T6" fmla="*/ 65 w 225"/>
                  <a:gd name="T7" fmla="*/ 27 h 295"/>
                  <a:gd name="T8" fmla="*/ 26 w 225"/>
                  <a:gd name="T9" fmla="*/ 163 h 295"/>
                  <a:gd name="T10" fmla="*/ 143 w 225"/>
                  <a:gd name="T11" fmla="*/ 210 h 295"/>
                  <a:gd name="T12" fmla="*/ 184 w 225"/>
                  <a:gd name="T13" fmla="*/ 283 h 295"/>
                  <a:gd name="T14" fmla="*/ 210 w 225"/>
                  <a:gd name="T15" fmla="*/ 290 h 295"/>
                  <a:gd name="T16" fmla="*/ 218 w 225"/>
                  <a:gd name="T17" fmla="*/ 26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95">
                    <a:moveTo>
                      <a:pt x="218" y="263"/>
                    </a:moveTo>
                    <a:cubicBezTo>
                      <a:pt x="178" y="191"/>
                      <a:pt x="178" y="191"/>
                      <a:pt x="178" y="191"/>
                    </a:cubicBezTo>
                    <a:cubicBezTo>
                      <a:pt x="214" y="161"/>
                      <a:pt x="225" y="108"/>
                      <a:pt x="201" y="66"/>
                    </a:cubicBezTo>
                    <a:cubicBezTo>
                      <a:pt x="174" y="17"/>
                      <a:pt x="113" y="0"/>
                      <a:pt x="65" y="27"/>
                    </a:cubicBezTo>
                    <a:cubicBezTo>
                      <a:pt x="17" y="54"/>
                      <a:pt x="0" y="114"/>
                      <a:pt x="26" y="163"/>
                    </a:cubicBezTo>
                    <a:cubicBezTo>
                      <a:pt x="50" y="205"/>
                      <a:pt x="99" y="223"/>
                      <a:pt x="143" y="210"/>
                    </a:cubicBezTo>
                    <a:cubicBezTo>
                      <a:pt x="184" y="283"/>
                      <a:pt x="184" y="283"/>
                      <a:pt x="184" y="283"/>
                    </a:cubicBezTo>
                    <a:cubicBezTo>
                      <a:pt x="189" y="292"/>
                      <a:pt x="201" y="295"/>
                      <a:pt x="210" y="290"/>
                    </a:cubicBezTo>
                    <a:cubicBezTo>
                      <a:pt x="220" y="285"/>
                      <a:pt x="223" y="273"/>
                      <a:pt x="218" y="263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5" name="Freeform 45">
                <a:extLst>
                  <a:ext uri="{FF2B5EF4-FFF2-40B4-BE49-F238E27FC236}">
                    <a16:creationId xmlns:a16="http://schemas.microsoft.com/office/drawing/2014/main" id="{DCA42947-AFA1-4300-BF51-9362C829F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1443"/>
                <a:ext cx="351" cy="351"/>
              </a:xfrm>
              <a:custGeom>
                <a:avLst/>
                <a:gdLst>
                  <a:gd name="T0" fmla="*/ 105 w 148"/>
                  <a:gd name="T1" fmla="*/ 131 h 148"/>
                  <a:gd name="T2" fmla="*/ 17 w 148"/>
                  <a:gd name="T3" fmla="*/ 106 h 148"/>
                  <a:gd name="T4" fmla="*/ 42 w 148"/>
                  <a:gd name="T5" fmla="*/ 17 h 148"/>
                  <a:gd name="T6" fmla="*/ 130 w 148"/>
                  <a:gd name="T7" fmla="*/ 43 h 148"/>
                  <a:gd name="T8" fmla="*/ 105 w 148"/>
                  <a:gd name="T9" fmla="*/ 13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148">
                    <a:moveTo>
                      <a:pt x="105" y="131"/>
                    </a:moveTo>
                    <a:cubicBezTo>
                      <a:pt x="74" y="148"/>
                      <a:pt x="34" y="137"/>
                      <a:pt x="17" y="106"/>
                    </a:cubicBezTo>
                    <a:cubicBezTo>
                      <a:pt x="0" y="74"/>
                      <a:pt x="11" y="35"/>
                      <a:pt x="42" y="17"/>
                    </a:cubicBezTo>
                    <a:cubicBezTo>
                      <a:pt x="74" y="0"/>
                      <a:pt x="113" y="11"/>
                      <a:pt x="130" y="43"/>
                    </a:cubicBezTo>
                    <a:cubicBezTo>
                      <a:pt x="148" y="74"/>
                      <a:pt x="137" y="113"/>
                      <a:pt x="105" y="131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6" name="Rectangle 46">
                <a:extLst>
                  <a:ext uri="{FF2B5EF4-FFF2-40B4-BE49-F238E27FC236}">
                    <a16:creationId xmlns:a16="http://schemas.microsoft.com/office/drawing/2014/main" id="{66C74225-9905-4E52-A7B6-9EC9A2DF5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1555"/>
                <a:ext cx="221" cy="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SQL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675084" y="3626532"/>
              <a:ext cx="192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Amazon Ember" panose="02000000000000000000" pitchFamily="2" charset="0"/>
                  <a:ea typeface="Amazon Ember" panose="02000000000000000000" pitchFamily="2" charset="0"/>
                </a:rPr>
                <a:t>Analyze data streams with SQL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80765" y="2935385"/>
              <a:ext cx="2108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FFC000"/>
                  </a:solidFill>
                  <a:latin typeface="Amazon Ember" panose="02000000000000000000" pitchFamily="2" charset="0"/>
                  <a:ea typeface="Amazon Ember" panose="02000000000000000000" pitchFamily="2" charset="0"/>
                </a:defRPr>
              </a:lvl1pPr>
            </a:lstStyle>
            <a:p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Kinesis Data Analytics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86083" y="362653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Capture, process, and store data streams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1764" y="2935385"/>
            <a:ext cx="210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Streams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AAF422AE-58D5-4C18-951F-2618AF98A8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58953" y="1962524"/>
            <a:ext cx="774501" cy="638175"/>
            <a:chOff x="2502" y="2046"/>
            <a:chExt cx="909" cy="749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9045460-32B0-4E0F-B376-EC853F505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046"/>
              <a:ext cx="113" cy="84"/>
            </a:xfrm>
            <a:custGeom>
              <a:avLst/>
              <a:gdLst>
                <a:gd name="T0" fmla="*/ 27 w 54"/>
                <a:gd name="T1" fmla="*/ 0 h 40"/>
                <a:gd name="T2" fmla="*/ 27 w 54"/>
                <a:gd name="T3" fmla="*/ 0 h 40"/>
                <a:gd name="T4" fmla="*/ 0 w 54"/>
                <a:gd name="T5" fmla="*/ 27 h 40"/>
                <a:gd name="T6" fmla="*/ 0 w 54"/>
                <a:gd name="T7" fmla="*/ 40 h 40"/>
                <a:gd name="T8" fmla="*/ 54 w 54"/>
                <a:gd name="T9" fmla="*/ 40 h 40"/>
                <a:gd name="T10" fmla="*/ 54 w 54"/>
                <a:gd name="T11" fmla="*/ 27 h 40"/>
                <a:gd name="T12" fmla="*/ 27 w 54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34D4AEF-ABE6-421A-AADB-86878AD05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193"/>
              <a:ext cx="113" cy="132"/>
            </a:xfrm>
            <a:custGeom>
              <a:avLst/>
              <a:gdLst>
                <a:gd name="T0" fmla="*/ 0 w 113"/>
                <a:gd name="T1" fmla="*/ 0 h 132"/>
                <a:gd name="T2" fmla="*/ 0 w 113"/>
                <a:gd name="T3" fmla="*/ 132 h 132"/>
                <a:gd name="T4" fmla="*/ 113 w 113"/>
                <a:gd name="T5" fmla="*/ 132 h 132"/>
                <a:gd name="T6" fmla="*/ 113 w 113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2">
                  <a:moveTo>
                    <a:pt x="0" y="0"/>
                  </a:moveTo>
                  <a:lnTo>
                    <a:pt x="0" y="132"/>
                  </a:lnTo>
                  <a:lnTo>
                    <a:pt x="113" y="132"/>
                  </a:lnTo>
                  <a:lnTo>
                    <a:pt x="113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AD1EC11C-C0E3-400A-B089-8EBC1541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2325"/>
              <a:ext cx="683" cy="40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CC310B74-46D7-403E-8A16-44E8F3672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642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48A327B1-B4CA-4DF0-96FB-BA9DC9009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409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D6C70C6E-EABC-448E-8EC6-B7122F49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6336D0A-C17D-4189-988A-6133C29E7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4483998-2CB1-439D-9F88-B2660B89F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2116"/>
              <a:ext cx="371" cy="92"/>
            </a:xfrm>
            <a:custGeom>
              <a:avLst/>
              <a:gdLst>
                <a:gd name="T0" fmla="*/ 156 w 178"/>
                <a:gd name="T1" fmla="*/ 0 h 44"/>
                <a:gd name="T2" fmla="*/ 140 w 178"/>
                <a:gd name="T3" fmla="*/ 7 h 44"/>
                <a:gd name="T4" fmla="*/ 39 w 178"/>
                <a:gd name="T5" fmla="*/ 7 h 44"/>
                <a:gd name="T6" fmla="*/ 22 w 178"/>
                <a:gd name="T7" fmla="*/ 0 h 44"/>
                <a:gd name="T8" fmla="*/ 0 w 178"/>
                <a:gd name="T9" fmla="*/ 22 h 44"/>
                <a:gd name="T10" fmla="*/ 22 w 178"/>
                <a:gd name="T11" fmla="*/ 44 h 44"/>
                <a:gd name="T12" fmla="*/ 39 w 178"/>
                <a:gd name="T13" fmla="*/ 36 h 44"/>
                <a:gd name="T14" fmla="*/ 139 w 178"/>
                <a:gd name="T15" fmla="*/ 36 h 44"/>
                <a:gd name="T16" fmla="*/ 156 w 178"/>
                <a:gd name="T17" fmla="*/ 44 h 44"/>
                <a:gd name="T18" fmla="*/ 178 w 178"/>
                <a:gd name="T19" fmla="*/ 22 h 44"/>
                <a:gd name="T20" fmla="*/ 156 w 178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44">
                  <a:moveTo>
                    <a:pt x="156" y="0"/>
                  </a:moveTo>
                  <a:cubicBezTo>
                    <a:pt x="150" y="0"/>
                    <a:pt x="144" y="2"/>
                    <a:pt x="1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5" y="2"/>
                    <a:pt x="29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29" y="44"/>
                    <a:pt x="35" y="41"/>
                    <a:pt x="39" y="36"/>
                  </a:cubicBezTo>
                  <a:cubicBezTo>
                    <a:pt x="139" y="36"/>
                    <a:pt x="139" y="36"/>
                    <a:pt x="139" y="36"/>
                  </a:cubicBezTo>
                  <a:cubicBezTo>
                    <a:pt x="143" y="41"/>
                    <a:pt x="149" y="44"/>
                    <a:pt x="156" y="44"/>
                  </a:cubicBezTo>
                  <a:cubicBezTo>
                    <a:pt x="168" y="44"/>
                    <a:pt x="178" y="34"/>
                    <a:pt x="178" y="22"/>
                  </a:cubicBezTo>
                  <a:cubicBezTo>
                    <a:pt x="178" y="10"/>
                    <a:pt x="168" y="0"/>
                    <a:pt x="156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54F1EC89-BFDE-4A07-8FE8-968B0E8AA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28BD2890-B2DC-42FD-BD4F-B667D3977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EA51D993-8106-41E5-BF46-FB510131F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9B109E2C-AE6F-429A-A2E9-4306C0C63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18778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347720" algn="l"/>
              </a:tabLst>
            </a:pPr>
            <a:r>
              <a:rPr sz="2450" spc="5" dirty="0"/>
              <a:t>Activity</a:t>
            </a:r>
            <a:r>
              <a:rPr sz="2450" spc="15" dirty="0"/>
              <a:t> </a:t>
            </a:r>
            <a:r>
              <a:rPr sz="2450" spc="5" dirty="0"/>
              <a:t>7A:</a:t>
            </a:r>
            <a:r>
              <a:rPr sz="2450" spc="20" dirty="0"/>
              <a:t> </a:t>
            </a:r>
            <a:r>
              <a:rPr lang="en-US" sz="2450" spc="20" dirty="0"/>
              <a:t>Amazon </a:t>
            </a:r>
            <a:r>
              <a:rPr sz="2450" spc="5" dirty="0"/>
              <a:t>QuickSight</a:t>
            </a:r>
            <a:r>
              <a:rPr lang="en-US" sz="2450" spc="5" dirty="0"/>
              <a:t> r</a:t>
            </a:r>
            <a:r>
              <a:rPr sz="2450" spc="5" dirty="0"/>
              <a:t>egistration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01404" y="1006957"/>
            <a:ext cx="3994785" cy="316945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Subscription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ype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page, enter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account name (see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note</a:t>
            </a:r>
            <a:r>
              <a:rPr sz="180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below)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Enter your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email</a:t>
            </a:r>
            <a:r>
              <a:rPr sz="1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address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Select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US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West</a:t>
            </a:r>
            <a:r>
              <a:rPr sz="1800" b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region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Check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S3 (all buckets)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box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5244" indent="-285750">
              <a:lnSpc>
                <a:spcPct val="99500"/>
              </a:lnSpc>
              <a:spcBef>
                <a:spcPts val="819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QuickSight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ccount name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your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AWS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account numbe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5959" y="978204"/>
            <a:ext cx="4051134" cy="209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43929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347720" algn="l"/>
              </a:tabLst>
            </a:pPr>
            <a:r>
              <a:rPr sz="2450" spc="5" dirty="0"/>
              <a:t>Activity</a:t>
            </a:r>
            <a:r>
              <a:rPr sz="2450" spc="15" dirty="0"/>
              <a:t> </a:t>
            </a:r>
            <a:r>
              <a:rPr sz="2450" spc="5" dirty="0"/>
              <a:t>7A:</a:t>
            </a:r>
            <a:r>
              <a:rPr sz="2450" spc="20" dirty="0"/>
              <a:t> </a:t>
            </a:r>
            <a:r>
              <a:rPr lang="en-US" sz="2450" spc="20" dirty="0"/>
              <a:t>Amazon </a:t>
            </a:r>
            <a:r>
              <a:rPr sz="2450" spc="5" dirty="0"/>
              <a:t>QuickSight</a:t>
            </a:r>
            <a:r>
              <a:rPr lang="en-US" sz="2450" spc="5" dirty="0"/>
              <a:t> r</a:t>
            </a:r>
            <a:r>
              <a:rPr sz="2450" spc="5" dirty="0"/>
              <a:t>egistration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43461" y="992695"/>
            <a:ext cx="4954182" cy="19537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If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pop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up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box to choose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S3 buckets  appears,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Select</a:t>
            </a:r>
            <a:r>
              <a:rPr sz="180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buckets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9575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Go 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Quick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igh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" </a:t>
            </a:r>
          </a:p>
          <a:p>
            <a:pPr marL="298450" marR="9575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Dismiss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welcome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screen</a:t>
            </a:r>
            <a:endParaRPr lang="en-US" sz="18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Make sure you are in us-west-2 (Oregon)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456" y="992695"/>
            <a:ext cx="2826918" cy="1845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257456" y="2916938"/>
            <a:ext cx="3021977" cy="1527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304429" y="3070433"/>
            <a:ext cx="2090140" cy="1567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737290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7B: Connect to data source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90252" y="1003846"/>
            <a:ext cx="3220085" cy="3440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246379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Manage Data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and then select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New Data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set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create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new data set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 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QuickSight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099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Choose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 (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uto-discovered)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as the data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source.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QuickSight  auto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discovers databases  associated with your AWS  account (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 database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this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case)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9052" y="978194"/>
            <a:ext cx="4806619" cy="3520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293553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20" dirty="0"/>
              <a:t>Activity </a:t>
            </a:r>
            <a:r>
              <a:rPr sz="2450" spc="-80" dirty="0"/>
              <a:t>7B: </a:t>
            </a:r>
            <a:r>
              <a:rPr sz="2450" spc="-30" dirty="0"/>
              <a:t>Connect </a:t>
            </a:r>
            <a:r>
              <a:rPr sz="2450" spc="125" dirty="0"/>
              <a:t>to</a:t>
            </a:r>
            <a:r>
              <a:rPr lang="en-US" sz="2450" spc="125" dirty="0"/>
              <a:t> </a:t>
            </a:r>
            <a:r>
              <a:rPr sz="2450" spc="-20" dirty="0"/>
              <a:t>Amazon</a:t>
            </a:r>
            <a:r>
              <a:rPr sz="2450" spc="-195" dirty="0"/>
              <a:t> </a:t>
            </a:r>
            <a:r>
              <a:rPr sz="2450" spc="-15" dirty="0"/>
              <a:t>Redshift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705781" y="1361020"/>
            <a:ext cx="391223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999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Use ”dbadmin” as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the 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username. </a:t>
            </a:r>
            <a:r>
              <a:rPr sz="1800" b="1" spc="-45" dirty="0">
                <a:solidFill>
                  <a:schemeClr val="bg1"/>
                </a:solidFill>
                <a:latin typeface="Arial"/>
                <a:cs typeface="Arial"/>
              </a:rPr>
              <a:t>You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can get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database password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by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navigating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the AWS CloudFormation outputs section.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026" t="9240" r="34474" b="35671"/>
          <a:stretch/>
        </p:blipFill>
        <p:spPr>
          <a:xfrm>
            <a:off x="1058778" y="1155031"/>
            <a:ext cx="2971800" cy="2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57611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7C: Choose </a:t>
            </a:r>
            <a:r>
              <a:rPr sz="2450" spc="5" dirty="0"/>
              <a:t>your </a:t>
            </a:r>
            <a:r>
              <a:rPr lang="en-US" sz="2450" spc="5" dirty="0"/>
              <a:t>weblogs Amazon</a:t>
            </a:r>
            <a:r>
              <a:rPr sz="2450" spc="5" dirty="0"/>
              <a:t> Redshift table</a:t>
            </a:r>
            <a:endParaRPr sz="245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911019"/>
          </a:xfrm>
        </p:spPr>
        <p:txBody>
          <a:bodyPr/>
          <a:lstStyle/>
          <a:p>
            <a:r>
              <a:rPr lang="en-US" dirty="0"/>
              <a:t>Select “public” schema</a:t>
            </a:r>
          </a:p>
          <a:p>
            <a:r>
              <a:rPr lang="en-US" dirty="0"/>
              <a:t>Select “weblogs” in tables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33749" t="8188" r="34343" b="43625"/>
          <a:stretch/>
        </p:blipFill>
        <p:spPr>
          <a:xfrm>
            <a:off x="4372532" y="1202488"/>
            <a:ext cx="4038600" cy="34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677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7D: </a:t>
            </a:r>
            <a:r>
              <a:rPr sz="2450" spc="5" dirty="0"/>
              <a:t>Ingest data into</a:t>
            </a:r>
            <a:r>
              <a:rPr sz="2450" spc="-35" dirty="0"/>
              <a:t> </a:t>
            </a:r>
            <a:r>
              <a:rPr sz="2450" spc="10" dirty="0"/>
              <a:t>SPICE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006665"/>
            <a:ext cx="3893185" cy="2609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241935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SPICE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QuickSight's in-memory optimized calculation  engine, designed specifically for  fast,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nteractive data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visualization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998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You can improve the performance of  database data sets by importing the data into SPICE instead of using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direct query to the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database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1855" y="1288175"/>
            <a:ext cx="4508995" cy="2459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616032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7E: Creating your first</a:t>
            </a:r>
            <a:r>
              <a:rPr sz="2450" dirty="0"/>
              <a:t> </a:t>
            </a:r>
            <a:r>
              <a:rPr sz="2450" spc="5" dirty="0"/>
              <a:t>analysis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006665"/>
            <a:ext cx="3511170" cy="23320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What are the most requested  http request types and their  corresponding response codes  for this site?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601980" indent="-285750">
              <a:lnSpc>
                <a:spcPct val="998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Simply select request,  response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and let  AUTOGRAPH create</a:t>
            </a:r>
            <a:r>
              <a:rPr sz="1800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 optimal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visualization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3699" y="1215097"/>
            <a:ext cx="5262549" cy="269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299422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</a:t>
            </a:r>
            <a:r>
              <a:rPr lang="en-US" sz="2450" spc="5" dirty="0"/>
              <a:t> - </a:t>
            </a:r>
            <a:r>
              <a:rPr sz="2450" spc="5" dirty="0"/>
              <a:t>Creating your</a:t>
            </a:r>
            <a:r>
              <a:rPr sz="2450" spc="20" dirty="0"/>
              <a:t> </a:t>
            </a:r>
            <a:r>
              <a:rPr lang="en-US" sz="2450" spc="5" dirty="0"/>
              <a:t>a</a:t>
            </a:r>
            <a:r>
              <a:rPr sz="2450" spc="5" dirty="0"/>
              <a:t>nalysis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830237"/>
            <a:ext cx="78049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Exercise: Add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visual to demonstrate which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URI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the most</a:t>
            </a:r>
            <a:r>
              <a:rPr sz="1800"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requested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4532" y="1071038"/>
            <a:ext cx="5913970" cy="3547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97887" y="1300745"/>
            <a:ext cx="5526481" cy="3157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6692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AA4232-7412-F842-BF4C-63257EC96E08}"/>
              </a:ext>
            </a:extLst>
          </p:cNvPr>
          <p:cNvSpPr/>
          <p:nvPr/>
        </p:nvSpPr>
        <p:spPr>
          <a:xfrm>
            <a:off x="342900" y="800100"/>
            <a:ext cx="8458200" cy="2747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 </a:t>
            </a:r>
            <a:r>
              <a:rPr sz="2450" spc="5" dirty="0"/>
              <a:t>Kinesis </a:t>
            </a:r>
            <a:r>
              <a:rPr sz="2450" spc="10" dirty="0"/>
              <a:t>Data</a:t>
            </a:r>
            <a:r>
              <a:rPr sz="2450" spc="-55" dirty="0"/>
              <a:t> </a:t>
            </a:r>
            <a:r>
              <a:rPr sz="2450" spc="10" dirty="0"/>
              <a:t>Streams</a:t>
            </a:r>
            <a:endParaRPr sz="2450" dirty="0"/>
          </a:p>
        </p:txBody>
      </p:sp>
      <p:sp>
        <p:nvSpPr>
          <p:cNvPr id="4" name="object 4"/>
          <p:cNvSpPr txBox="1"/>
          <p:nvPr/>
        </p:nvSpPr>
        <p:spPr>
          <a:xfrm>
            <a:off x="407183" y="3548059"/>
            <a:ext cx="5905500" cy="100774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Easy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administration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low</a:t>
            </a:r>
            <a:r>
              <a:rPr sz="18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cost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Build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real</a:t>
            </a:r>
            <a:r>
              <a:rPr lang="en-US"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1800" spc="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</a:t>
            </a:r>
            <a:r>
              <a:rPr sz="18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applications</a:t>
            </a:r>
            <a:r>
              <a:rPr sz="18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framework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choice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Secure, </a:t>
            </a:r>
            <a:r>
              <a:rPr sz="18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durable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storage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1B68A-2105-4945-98A7-DC8C05FD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t="1566" r="416" b="1604"/>
          <a:stretch/>
        </p:blipFill>
        <p:spPr>
          <a:xfrm>
            <a:off x="342900" y="800100"/>
            <a:ext cx="8458200" cy="274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03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32099E-6 L -1.11111E-6 0.0731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Amazon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sz="2450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Firehose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856" y="3893888"/>
            <a:ext cx="4931410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Zero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administration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seamless</a:t>
            </a:r>
            <a:r>
              <a:rPr sz="1800" spc="-1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elasticity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Direct-to-data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store</a:t>
            </a:r>
            <a:r>
              <a:rPr sz="1800" spc="-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integration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373FD-9119-F849-BB45-570BF1B4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6" y="729930"/>
            <a:ext cx="8254768" cy="304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C196F-F857-B64D-9EA1-38F0BBE1D135}"/>
              </a:ext>
            </a:extLst>
          </p:cNvPr>
          <p:cNvSpPr txBox="1"/>
          <p:nvPr/>
        </p:nvSpPr>
        <p:spPr>
          <a:xfrm>
            <a:off x="5207001" y="3855603"/>
            <a:ext cx="332739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Serverless, </a:t>
            </a:r>
            <a:r>
              <a:rPr lang="en-US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continuous </a:t>
            </a:r>
            <a:r>
              <a:rPr lang="en-US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transformations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7672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Amazon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 -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Firehose vs.</a:t>
            </a:r>
            <a:r>
              <a:rPr sz="2450" spc="-2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Streams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6201" y="1360259"/>
            <a:ext cx="6720840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b="1" spc="3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Amazon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Kinesis </a:t>
            </a:r>
            <a:r>
              <a:rPr sz="1800" b="1" spc="4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Data </a:t>
            </a:r>
            <a:r>
              <a:rPr sz="1800" b="1" spc="2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Streams </a:t>
            </a:r>
            <a:r>
              <a:rPr sz="18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 </a:t>
            </a:r>
            <a:r>
              <a:rPr sz="18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cases </a:t>
            </a:r>
            <a:r>
              <a:rPr sz="1800" spc="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that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require 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custom 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processing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per </a:t>
            </a:r>
            <a:r>
              <a:rPr sz="18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incoming </a:t>
            </a:r>
            <a:r>
              <a:rPr sz="18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record,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sub-1 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second 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processing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latency,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choice </a:t>
            </a:r>
            <a:r>
              <a:rPr sz="18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stream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processing 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frameworks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12700" marR="38735">
              <a:lnSpc>
                <a:spcPct val="99800"/>
              </a:lnSpc>
            </a:pPr>
            <a:r>
              <a:rPr sz="1800" b="1" spc="3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Amazon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Kinesis </a:t>
            </a:r>
            <a:r>
              <a:rPr sz="1800" b="1" spc="4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Data </a:t>
            </a:r>
            <a:r>
              <a:rPr sz="1800" b="1" spc="-2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Firehose </a:t>
            </a:r>
            <a:r>
              <a:rPr sz="18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 </a:t>
            </a:r>
            <a:r>
              <a:rPr sz="18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cases </a:t>
            </a:r>
            <a:r>
              <a:rPr sz="1800" spc="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that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require</a:t>
            </a:r>
            <a:r>
              <a:rPr sz="1800" spc="-1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zero  </a:t>
            </a:r>
            <a:r>
              <a:rPr sz="18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administration, </a:t>
            </a:r>
            <a:r>
              <a:rPr sz="18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ability </a:t>
            </a:r>
            <a:r>
              <a:rPr sz="1800" spc="1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</a:t>
            </a:r>
            <a:r>
              <a:rPr sz="1800" spc="-5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existing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analytics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tools 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based </a:t>
            </a:r>
            <a:r>
              <a:rPr sz="1800" spc="5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 </a:t>
            </a:r>
            <a:r>
              <a:rPr sz="18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 </a:t>
            </a:r>
            <a:r>
              <a:rPr sz="1800" spc="-6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S3,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Redshift</a:t>
            </a:r>
            <a:r>
              <a:rPr lang="en-US" sz="1800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,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 </a:t>
            </a:r>
            <a:r>
              <a:rPr lang="en-US" sz="1800" spc="-2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80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latency </a:t>
            </a:r>
            <a:r>
              <a:rPr sz="18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60 </a:t>
            </a:r>
            <a:r>
              <a:rPr sz="18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seconds </a:t>
            </a:r>
            <a:r>
              <a:rPr sz="18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</a:t>
            </a:r>
            <a:r>
              <a:rPr lang="en-US" sz="1800" spc="-3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higher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6C025-93CA-7B47-B26D-3B15547807E3}"/>
              </a:ext>
            </a:extLst>
          </p:cNvPr>
          <p:cNvSpPr txBox="1"/>
          <p:nvPr/>
        </p:nvSpPr>
        <p:spPr>
          <a:xfrm>
            <a:off x="0" y="2012522"/>
            <a:ext cx="21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Streams</a:t>
            </a:r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9DB1D910-6134-AA45-AF76-028F9369BF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7189" y="1258436"/>
            <a:ext cx="774501" cy="638175"/>
            <a:chOff x="2502" y="2046"/>
            <a:chExt cx="909" cy="749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74B1B69-7403-B849-A34E-9DEAF9499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046"/>
              <a:ext cx="113" cy="84"/>
            </a:xfrm>
            <a:custGeom>
              <a:avLst/>
              <a:gdLst>
                <a:gd name="T0" fmla="*/ 27 w 54"/>
                <a:gd name="T1" fmla="*/ 0 h 40"/>
                <a:gd name="T2" fmla="*/ 27 w 54"/>
                <a:gd name="T3" fmla="*/ 0 h 40"/>
                <a:gd name="T4" fmla="*/ 0 w 54"/>
                <a:gd name="T5" fmla="*/ 27 h 40"/>
                <a:gd name="T6" fmla="*/ 0 w 54"/>
                <a:gd name="T7" fmla="*/ 40 h 40"/>
                <a:gd name="T8" fmla="*/ 54 w 54"/>
                <a:gd name="T9" fmla="*/ 40 h 40"/>
                <a:gd name="T10" fmla="*/ 54 w 54"/>
                <a:gd name="T11" fmla="*/ 27 h 40"/>
                <a:gd name="T12" fmla="*/ 27 w 54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3E172CAA-14FC-D546-B9F8-7A5DA0F0B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193"/>
              <a:ext cx="113" cy="132"/>
            </a:xfrm>
            <a:custGeom>
              <a:avLst/>
              <a:gdLst>
                <a:gd name="T0" fmla="*/ 0 w 113"/>
                <a:gd name="T1" fmla="*/ 0 h 132"/>
                <a:gd name="T2" fmla="*/ 0 w 113"/>
                <a:gd name="T3" fmla="*/ 132 h 132"/>
                <a:gd name="T4" fmla="*/ 113 w 113"/>
                <a:gd name="T5" fmla="*/ 132 h 132"/>
                <a:gd name="T6" fmla="*/ 113 w 113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2">
                  <a:moveTo>
                    <a:pt x="0" y="0"/>
                  </a:moveTo>
                  <a:lnTo>
                    <a:pt x="0" y="132"/>
                  </a:lnTo>
                  <a:lnTo>
                    <a:pt x="113" y="132"/>
                  </a:lnTo>
                  <a:lnTo>
                    <a:pt x="113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Rectangle 7">
              <a:extLst>
                <a:ext uri="{FF2B5EF4-FFF2-40B4-BE49-F238E27FC236}">
                  <a16:creationId xmlns:a16="http://schemas.microsoft.com/office/drawing/2014/main" id="{C5F8C41E-2FEC-DF42-B789-D969DC94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2325"/>
              <a:ext cx="683" cy="40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Line 8">
              <a:extLst>
                <a:ext uri="{FF2B5EF4-FFF2-40B4-BE49-F238E27FC236}">
                  <a16:creationId xmlns:a16="http://schemas.microsoft.com/office/drawing/2014/main" id="{52FFACCA-773D-E643-9FE6-512BFE03C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642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Line 9">
              <a:extLst>
                <a:ext uri="{FF2B5EF4-FFF2-40B4-BE49-F238E27FC236}">
                  <a16:creationId xmlns:a16="http://schemas.microsoft.com/office/drawing/2014/main" id="{7BB96884-C061-3841-84A2-71135DFBB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409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57695E81-B4A7-DD44-991F-CB06D26E8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D99E5608-7340-BF45-AE03-62040929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51616147-9971-1848-B5CA-D4B162E57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2116"/>
              <a:ext cx="371" cy="92"/>
            </a:xfrm>
            <a:custGeom>
              <a:avLst/>
              <a:gdLst>
                <a:gd name="T0" fmla="*/ 156 w 178"/>
                <a:gd name="T1" fmla="*/ 0 h 44"/>
                <a:gd name="T2" fmla="*/ 140 w 178"/>
                <a:gd name="T3" fmla="*/ 7 h 44"/>
                <a:gd name="T4" fmla="*/ 39 w 178"/>
                <a:gd name="T5" fmla="*/ 7 h 44"/>
                <a:gd name="T6" fmla="*/ 22 w 178"/>
                <a:gd name="T7" fmla="*/ 0 h 44"/>
                <a:gd name="T8" fmla="*/ 0 w 178"/>
                <a:gd name="T9" fmla="*/ 22 h 44"/>
                <a:gd name="T10" fmla="*/ 22 w 178"/>
                <a:gd name="T11" fmla="*/ 44 h 44"/>
                <a:gd name="T12" fmla="*/ 39 w 178"/>
                <a:gd name="T13" fmla="*/ 36 h 44"/>
                <a:gd name="T14" fmla="*/ 139 w 178"/>
                <a:gd name="T15" fmla="*/ 36 h 44"/>
                <a:gd name="T16" fmla="*/ 156 w 178"/>
                <a:gd name="T17" fmla="*/ 44 h 44"/>
                <a:gd name="T18" fmla="*/ 178 w 178"/>
                <a:gd name="T19" fmla="*/ 22 h 44"/>
                <a:gd name="T20" fmla="*/ 156 w 178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44">
                  <a:moveTo>
                    <a:pt x="156" y="0"/>
                  </a:moveTo>
                  <a:cubicBezTo>
                    <a:pt x="150" y="0"/>
                    <a:pt x="144" y="2"/>
                    <a:pt x="1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5" y="2"/>
                    <a:pt x="29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29" y="44"/>
                    <a:pt x="35" y="41"/>
                    <a:pt x="39" y="36"/>
                  </a:cubicBezTo>
                  <a:cubicBezTo>
                    <a:pt x="139" y="36"/>
                    <a:pt x="139" y="36"/>
                    <a:pt x="139" y="36"/>
                  </a:cubicBezTo>
                  <a:cubicBezTo>
                    <a:pt x="143" y="41"/>
                    <a:pt x="149" y="44"/>
                    <a:pt x="156" y="44"/>
                  </a:cubicBezTo>
                  <a:cubicBezTo>
                    <a:pt x="168" y="44"/>
                    <a:pt x="178" y="34"/>
                    <a:pt x="178" y="22"/>
                  </a:cubicBezTo>
                  <a:cubicBezTo>
                    <a:pt x="178" y="10"/>
                    <a:pt x="168" y="0"/>
                    <a:pt x="156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9708E16F-2D71-E64E-BC7B-63CD5349E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AB41B048-FCCE-CF49-A6AF-49DEC1416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BA1AED5F-CB40-9645-8293-C20F424F8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14E92188-37B9-EA4D-B2B0-6B20EB404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95296DC-69A6-0A4D-AEDD-11F045008FD6}"/>
              </a:ext>
            </a:extLst>
          </p:cNvPr>
          <p:cNvGrpSpPr/>
          <p:nvPr/>
        </p:nvGrpSpPr>
        <p:grpSpPr>
          <a:xfrm>
            <a:off x="667189" y="3028594"/>
            <a:ext cx="1038708" cy="742606"/>
            <a:chOff x="4100512" y="3486494"/>
            <a:chExt cx="2105025" cy="1504950"/>
          </a:xfrm>
        </p:grpSpPr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5CA30309-1F41-C24B-9040-D8BBEE1D5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7" y="4332632"/>
              <a:ext cx="125413" cy="206375"/>
            </a:xfrm>
            <a:custGeom>
              <a:avLst/>
              <a:gdLst>
                <a:gd name="T0" fmla="*/ 0 w 79"/>
                <a:gd name="T1" fmla="*/ 130 h 130"/>
                <a:gd name="T2" fmla="*/ 0 w 79"/>
                <a:gd name="T3" fmla="*/ 0 h 130"/>
                <a:gd name="T4" fmla="*/ 79 w 79"/>
                <a:gd name="T5" fmla="*/ 0 h 130"/>
                <a:gd name="T6" fmla="*/ 79 w 79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30">
                  <a:moveTo>
                    <a:pt x="0" y="130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3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975BA3A0-38F1-8F42-AC0D-BC1D26803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094507"/>
              <a:ext cx="277813" cy="1000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D940EB09-0822-294E-8A1B-BCD8A29A8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194519"/>
              <a:ext cx="277813" cy="1381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F32DC2C5-C79C-2046-BCF2-2044C3463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3635719"/>
              <a:ext cx="1195388" cy="1201738"/>
            </a:xfrm>
            <a:custGeom>
              <a:avLst/>
              <a:gdLst>
                <a:gd name="T0" fmla="*/ 180 w 361"/>
                <a:gd name="T1" fmla="*/ 0 h 362"/>
                <a:gd name="T2" fmla="*/ 0 w 361"/>
                <a:gd name="T3" fmla="*/ 181 h 362"/>
                <a:gd name="T4" fmla="*/ 180 w 361"/>
                <a:gd name="T5" fmla="*/ 362 h 362"/>
                <a:gd name="T6" fmla="*/ 361 w 361"/>
                <a:gd name="T7" fmla="*/ 181 h 362"/>
                <a:gd name="T8" fmla="*/ 180 w 361"/>
                <a:gd name="T9" fmla="*/ 0 h 362"/>
                <a:gd name="T10" fmla="*/ 180 w 361"/>
                <a:gd name="T11" fmla="*/ 317 h 362"/>
                <a:gd name="T12" fmla="*/ 45 w 361"/>
                <a:gd name="T13" fmla="*/ 181 h 362"/>
                <a:gd name="T14" fmla="*/ 180 w 361"/>
                <a:gd name="T15" fmla="*/ 45 h 362"/>
                <a:gd name="T16" fmla="*/ 315 w 361"/>
                <a:gd name="T17" fmla="*/ 181 h 362"/>
                <a:gd name="T18" fmla="*/ 180 w 361"/>
                <a:gd name="T19" fmla="*/ 31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362">
                  <a:moveTo>
                    <a:pt x="180" y="0"/>
                  </a:moveTo>
                  <a:cubicBezTo>
                    <a:pt x="80" y="0"/>
                    <a:pt x="0" y="81"/>
                    <a:pt x="0" y="181"/>
                  </a:cubicBezTo>
                  <a:cubicBezTo>
                    <a:pt x="0" y="281"/>
                    <a:pt x="80" y="362"/>
                    <a:pt x="180" y="362"/>
                  </a:cubicBezTo>
                  <a:cubicBezTo>
                    <a:pt x="280" y="362"/>
                    <a:pt x="361" y="281"/>
                    <a:pt x="361" y="181"/>
                  </a:cubicBezTo>
                  <a:cubicBezTo>
                    <a:pt x="361" y="81"/>
                    <a:pt x="280" y="0"/>
                    <a:pt x="180" y="0"/>
                  </a:cubicBezTo>
                  <a:close/>
                  <a:moveTo>
                    <a:pt x="180" y="317"/>
                  </a:moveTo>
                  <a:cubicBezTo>
                    <a:pt x="105" y="317"/>
                    <a:pt x="45" y="256"/>
                    <a:pt x="45" y="181"/>
                  </a:cubicBezTo>
                  <a:cubicBezTo>
                    <a:pt x="45" y="106"/>
                    <a:pt x="105" y="45"/>
                    <a:pt x="180" y="45"/>
                  </a:cubicBezTo>
                  <a:cubicBezTo>
                    <a:pt x="255" y="45"/>
                    <a:pt x="315" y="106"/>
                    <a:pt x="315" y="181"/>
                  </a:cubicBezTo>
                  <a:cubicBezTo>
                    <a:pt x="315" y="256"/>
                    <a:pt x="255" y="317"/>
                    <a:pt x="180" y="31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82FF0CCF-0D43-C941-8CDD-34DA9B8E7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962" y="3784944"/>
              <a:ext cx="893763" cy="903288"/>
            </a:xfrm>
            <a:custGeom>
              <a:avLst/>
              <a:gdLst>
                <a:gd name="T0" fmla="*/ 135 w 270"/>
                <a:gd name="T1" fmla="*/ 0 h 272"/>
                <a:gd name="T2" fmla="*/ 0 w 270"/>
                <a:gd name="T3" fmla="*/ 136 h 272"/>
                <a:gd name="T4" fmla="*/ 135 w 270"/>
                <a:gd name="T5" fmla="*/ 272 h 272"/>
                <a:gd name="T6" fmla="*/ 270 w 270"/>
                <a:gd name="T7" fmla="*/ 136 h 272"/>
                <a:gd name="T8" fmla="*/ 135 w 270"/>
                <a:gd name="T9" fmla="*/ 0 h 272"/>
                <a:gd name="T10" fmla="*/ 135 w 270"/>
                <a:gd name="T11" fmla="*/ 227 h 272"/>
                <a:gd name="T12" fmla="*/ 45 w 270"/>
                <a:gd name="T13" fmla="*/ 136 h 272"/>
                <a:gd name="T14" fmla="*/ 135 w 270"/>
                <a:gd name="T15" fmla="*/ 46 h 272"/>
                <a:gd name="T16" fmla="*/ 225 w 270"/>
                <a:gd name="T17" fmla="*/ 136 h 272"/>
                <a:gd name="T18" fmla="*/ 135 w 270"/>
                <a:gd name="T19" fmla="*/ 2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272">
                  <a:moveTo>
                    <a:pt x="135" y="0"/>
                  </a:moveTo>
                  <a:cubicBezTo>
                    <a:pt x="60" y="0"/>
                    <a:pt x="0" y="61"/>
                    <a:pt x="0" y="136"/>
                  </a:cubicBezTo>
                  <a:cubicBezTo>
                    <a:pt x="0" y="211"/>
                    <a:pt x="60" y="272"/>
                    <a:pt x="135" y="272"/>
                  </a:cubicBezTo>
                  <a:cubicBezTo>
                    <a:pt x="210" y="272"/>
                    <a:pt x="270" y="211"/>
                    <a:pt x="270" y="136"/>
                  </a:cubicBezTo>
                  <a:cubicBezTo>
                    <a:pt x="270" y="61"/>
                    <a:pt x="210" y="0"/>
                    <a:pt x="135" y="0"/>
                  </a:cubicBezTo>
                  <a:close/>
                  <a:moveTo>
                    <a:pt x="135" y="227"/>
                  </a:moveTo>
                  <a:cubicBezTo>
                    <a:pt x="85" y="227"/>
                    <a:pt x="45" y="186"/>
                    <a:pt x="45" y="136"/>
                  </a:cubicBezTo>
                  <a:cubicBezTo>
                    <a:pt x="45" y="86"/>
                    <a:pt x="85" y="46"/>
                    <a:pt x="135" y="46"/>
                  </a:cubicBezTo>
                  <a:cubicBezTo>
                    <a:pt x="185" y="46"/>
                    <a:pt x="225" y="86"/>
                    <a:pt x="225" y="136"/>
                  </a:cubicBezTo>
                  <a:cubicBezTo>
                    <a:pt x="225" y="186"/>
                    <a:pt x="185" y="227"/>
                    <a:pt x="135" y="22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2F539FC0-27F9-EF4C-9E37-819376C6B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2" y="4121494"/>
              <a:ext cx="185738" cy="228600"/>
            </a:xfrm>
            <a:custGeom>
              <a:avLst/>
              <a:gdLst>
                <a:gd name="T0" fmla="*/ 117 w 117"/>
                <a:gd name="T1" fmla="*/ 108 h 144"/>
                <a:gd name="T2" fmla="*/ 0 w 117"/>
                <a:gd name="T3" fmla="*/ 144 h 144"/>
                <a:gd name="T4" fmla="*/ 0 w 117"/>
                <a:gd name="T5" fmla="*/ 0 h 144"/>
                <a:gd name="T6" fmla="*/ 117 w 117"/>
                <a:gd name="T7" fmla="*/ 37 h 144"/>
                <a:gd name="T8" fmla="*/ 117 w 117"/>
                <a:gd name="T9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44">
                  <a:moveTo>
                    <a:pt x="117" y="108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17" y="37"/>
                  </a:lnTo>
                  <a:lnTo>
                    <a:pt x="117" y="108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Line 26">
              <a:extLst>
                <a:ext uri="{FF2B5EF4-FFF2-40B4-BE49-F238E27FC236}">
                  <a16:creationId xmlns:a16="http://schemas.microsoft.com/office/drawing/2014/main" id="{3565EEE8-A864-2949-8727-AB72FD239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5537" y="4167532"/>
              <a:ext cx="0" cy="13970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3A6D9FD-5CA4-7F4B-B626-89BB52BBF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0512" y="3486494"/>
              <a:ext cx="1698625" cy="1504950"/>
            </a:xfrm>
            <a:custGeom>
              <a:avLst/>
              <a:gdLst>
                <a:gd name="T0" fmla="*/ 513 w 513"/>
                <a:gd name="T1" fmla="*/ 203 h 453"/>
                <a:gd name="T2" fmla="*/ 450 w 513"/>
                <a:gd name="T3" fmla="*/ 203 h 453"/>
                <a:gd name="T4" fmla="*/ 225 w 513"/>
                <a:gd name="T5" fmla="*/ 0 h 453"/>
                <a:gd name="T6" fmla="*/ 0 w 513"/>
                <a:gd name="T7" fmla="*/ 226 h 453"/>
                <a:gd name="T8" fmla="*/ 225 w 513"/>
                <a:gd name="T9" fmla="*/ 453 h 453"/>
                <a:gd name="T10" fmla="*/ 450 w 513"/>
                <a:gd name="T11" fmla="*/ 249 h 453"/>
                <a:gd name="T12" fmla="*/ 513 w 513"/>
                <a:gd name="T13" fmla="*/ 249 h 453"/>
                <a:gd name="T14" fmla="*/ 513 w 513"/>
                <a:gd name="T15" fmla="*/ 203 h 453"/>
                <a:gd name="T16" fmla="*/ 225 w 513"/>
                <a:gd name="T17" fmla="*/ 407 h 453"/>
                <a:gd name="T18" fmla="*/ 45 w 513"/>
                <a:gd name="T19" fmla="*/ 226 h 453"/>
                <a:gd name="T20" fmla="*/ 225 w 513"/>
                <a:gd name="T21" fmla="*/ 45 h 453"/>
                <a:gd name="T22" fmla="*/ 404 w 513"/>
                <a:gd name="T23" fmla="*/ 203 h 453"/>
                <a:gd name="T24" fmla="*/ 404 w 513"/>
                <a:gd name="T25" fmla="*/ 203 h 453"/>
                <a:gd name="T26" fmla="*/ 405 w 513"/>
                <a:gd name="T27" fmla="*/ 214 h 453"/>
                <a:gd name="T28" fmla="*/ 405 w 513"/>
                <a:gd name="T29" fmla="*/ 215 h 453"/>
                <a:gd name="T30" fmla="*/ 406 w 513"/>
                <a:gd name="T31" fmla="*/ 226 h 453"/>
                <a:gd name="T32" fmla="*/ 405 w 513"/>
                <a:gd name="T33" fmla="*/ 238 h 453"/>
                <a:gd name="T34" fmla="*/ 405 w 513"/>
                <a:gd name="T35" fmla="*/ 239 h 453"/>
                <a:gd name="T36" fmla="*/ 404 w 513"/>
                <a:gd name="T37" fmla="*/ 249 h 453"/>
                <a:gd name="T38" fmla="*/ 404 w 513"/>
                <a:gd name="T39" fmla="*/ 249 h 453"/>
                <a:gd name="T40" fmla="*/ 225 w 513"/>
                <a:gd name="T41" fmla="*/ 40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3" h="453">
                  <a:moveTo>
                    <a:pt x="513" y="203"/>
                  </a:moveTo>
                  <a:cubicBezTo>
                    <a:pt x="450" y="203"/>
                    <a:pt x="450" y="203"/>
                    <a:pt x="450" y="203"/>
                  </a:cubicBezTo>
                  <a:cubicBezTo>
                    <a:pt x="438" y="89"/>
                    <a:pt x="342" y="0"/>
                    <a:pt x="225" y="0"/>
                  </a:cubicBezTo>
                  <a:cubicBezTo>
                    <a:pt x="100" y="0"/>
                    <a:pt x="0" y="101"/>
                    <a:pt x="0" y="226"/>
                  </a:cubicBezTo>
                  <a:cubicBezTo>
                    <a:pt x="0" y="351"/>
                    <a:pt x="100" y="453"/>
                    <a:pt x="225" y="453"/>
                  </a:cubicBezTo>
                  <a:cubicBezTo>
                    <a:pt x="342" y="453"/>
                    <a:pt x="438" y="364"/>
                    <a:pt x="450" y="249"/>
                  </a:cubicBezTo>
                  <a:cubicBezTo>
                    <a:pt x="513" y="249"/>
                    <a:pt x="513" y="249"/>
                    <a:pt x="513" y="249"/>
                  </a:cubicBezTo>
                  <a:lnTo>
                    <a:pt x="513" y="203"/>
                  </a:lnTo>
                  <a:close/>
                  <a:moveTo>
                    <a:pt x="225" y="407"/>
                  </a:moveTo>
                  <a:cubicBezTo>
                    <a:pt x="125" y="407"/>
                    <a:pt x="45" y="326"/>
                    <a:pt x="45" y="226"/>
                  </a:cubicBezTo>
                  <a:cubicBezTo>
                    <a:pt x="45" y="126"/>
                    <a:pt x="125" y="45"/>
                    <a:pt x="225" y="45"/>
                  </a:cubicBezTo>
                  <a:cubicBezTo>
                    <a:pt x="317" y="45"/>
                    <a:pt x="393" y="114"/>
                    <a:pt x="404" y="203"/>
                  </a:cubicBezTo>
                  <a:cubicBezTo>
                    <a:pt x="404" y="203"/>
                    <a:pt x="404" y="203"/>
                    <a:pt x="404" y="203"/>
                  </a:cubicBezTo>
                  <a:cubicBezTo>
                    <a:pt x="405" y="207"/>
                    <a:pt x="405" y="210"/>
                    <a:pt x="405" y="214"/>
                  </a:cubicBezTo>
                  <a:cubicBezTo>
                    <a:pt x="405" y="214"/>
                    <a:pt x="405" y="215"/>
                    <a:pt x="405" y="215"/>
                  </a:cubicBezTo>
                  <a:cubicBezTo>
                    <a:pt x="405" y="219"/>
                    <a:pt x="406" y="223"/>
                    <a:pt x="406" y="226"/>
                  </a:cubicBezTo>
                  <a:cubicBezTo>
                    <a:pt x="406" y="230"/>
                    <a:pt x="405" y="234"/>
                    <a:pt x="405" y="238"/>
                  </a:cubicBezTo>
                  <a:cubicBezTo>
                    <a:pt x="405" y="238"/>
                    <a:pt x="405" y="238"/>
                    <a:pt x="405" y="239"/>
                  </a:cubicBezTo>
                  <a:cubicBezTo>
                    <a:pt x="405" y="242"/>
                    <a:pt x="405" y="246"/>
                    <a:pt x="404" y="249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393" y="339"/>
                    <a:pt x="317" y="407"/>
                    <a:pt x="225" y="40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Line 28">
              <a:extLst>
                <a:ext uri="{FF2B5EF4-FFF2-40B4-BE49-F238E27FC236}">
                  <a16:creationId xmlns:a16="http://schemas.microsoft.com/office/drawing/2014/main" id="{C7D77560-C1EE-6C46-9558-8DA1F8292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7187" y="4313582"/>
              <a:ext cx="15240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4343B31F-38DD-5A4A-A2C9-039EC1FBA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7" y="4081807"/>
              <a:ext cx="104775" cy="311150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3325BA1-8735-684C-A00F-EED0FC3E8EA2}"/>
              </a:ext>
            </a:extLst>
          </p:cNvPr>
          <p:cNvSpPr txBox="1"/>
          <p:nvPr/>
        </p:nvSpPr>
        <p:spPr>
          <a:xfrm>
            <a:off x="19694" y="3779673"/>
            <a:ext cx="21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FC000"/>
                </a:solidFill>
                <a:latin typeface="Amazon Ember" panose="02000000000000000000" pitchFamily="2" charset="0"/>
                <a:ea typeface="Amazon Ember" panose="02000000000000000000" pitchFamily="2" charset="0"/>
              </a:defRPr>
            </a:lvl1pPr>
          </a:lstStyle>
          <a:p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</a:t>
            </a:r>
          </a:p>
          <a:p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Firehose</a:t>
            </a:r>
          </a:p>
        </p:txBody>
      </p:sp>
    </p:spTree>
    <p:extLst>
      <p:ext uri="{BB962C8B-B14F-4D97-AF65-F5344CB8AC3E}">
        <p14:creationId xmlns:p14="http://schemas.microsoft.com/office/powerpoint/2010/main" val="15223452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Amazon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sz="2450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Analytics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684" y="3848495"/>
            <a:ext cx="3776316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4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Powerful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</a:t>
            </a:r>
            <a:r>
              <a:rPr lang="en-US" sz="1800" spc="1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sz="1800" spc="7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</a:t>
            </a:r>
            <a:r>
              <a:rPr sz="1800" spc="-16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applications</a:t>
            </a:r>
            <a:endParaRPr sz="180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</a:t>
            </a:r>
            <a:r>
              <a:rPr lang="en-US" sz="1800" spc="-9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11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en-US" sz="1800" spc="11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-5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use, </a:t>
            </a:r>
            <a:r>
              <a:rPr sz="1800" spc="8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fully</a:t>
            </a:r>
            <a:r>
              <a:rPr sz="1800" spc="-9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3BF3E-58B3-2141-A567-FFE22023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1" y="722834"/>
            <a:ext cx="8170127" cy="3011733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625E022C-F03D-FB4F-8389-A5F24A9DC088}"/>
              </a:ext>
            </a:extLst>
          </p:cNvPr>
          <p:cNvSpPr txBox="1"/>
          <p:nvPr/>
        </p:nvSpPr>
        <p:spPr>
          <a:xfrm>
            <a:off x="4668954" y="3848495"/>
            <a:ext cx="3601720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1800" spc="4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Automatic elasticity</a:t>
            </a:r>
            <a:endParaRPr sz="180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1800" spc="-9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Windowed aggregations</a:t>
            </a:r>
            <a:endParaRPr sz="1800" spc="15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572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21592"/>
            <a:ext cx="8609496" cy="686858"/>
          </a:xfrm>
        </p:spPr>
        <p:txBody>
          <a:bodyPr/>
          <a:lstStyle/>
          <a:p>
            <a:r>
              <a:rPr lang="en-US" b="0" dirty="0">
                <a:solidFill>
                  <a:schemeClr val="bg1">
                    <a:lumMod val="95000"/>
                  </a:schemeClr>
                </a:solidFill>
              </a:rPr>
              <a:t>Kinesis Data Analytics applications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46339" y="2351272"/>
            <a:ext cx="5715000" cy="914400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Easily write SQL code to process streaming data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46339" y="1330597"/>
            <a:ext cx="5715000" cy="91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Connect to streaming source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46339" y="3416674"/>
            <a:ext cx="5715000" cy="91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Continuously deliver SQL results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B5C0B-5E9E-4033-A799-CA5FD406698E}"/>
              </a:ext>
            </a:extLst>
          </p:cNvPr>
          <p:cNvCxnSpPr/>
          <p:nvPr/>
        </p:nvCxnSpPr>
        <p:spPr>
          <a:xfrm>
            <a:off x="1805974" y="1285871"/>
            <a:ext cx="0" cy="3045203"/>
          </a:xfrm>
          <a:prstGeom prst="line">
            <a:avLst/>
          </a:prstGeom>
          <a:noFill/>
          <a:ln w="12700" cap="rnd" cmpd="sng" algn="ctr">
            <a:solidFill>
              <a:schemeClr val="accent6">
                <a:lumMod val="20000"/>
                <a:lumOff val="80000"/>
              </a:schemeClr>
            </a:solidFill>
            <a:prstDash val="solid"/>
          </a:ln>
          <a:effectLst/>
        </p:spPr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80B6D4-8A1F-4AD0-A65A-1E640CF15BFC}"/>
              </a:ext>
            </a:extLst>
          </p:cNvPr>
          <p:cNvGrpSpPr/>
          <p:nvPr/>
        </p:nvGrpSpPr>
        <p:grpSpPr>
          <a:xfrm>
            <a:off x="625475" y="1120640"/>
            <a:ext cx="876317" cy="3353832"/>
            <a:chOff x="342900" y="1113916"/>
            <a:chExt cx="876317" cy="33538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97F447-5B63-45EE-A22A-805A7F9D2AB3}"/>
                </a:ext>
              </a:extLst>
            </p:cNvPr>
            <p:cNvGrpSpPr/>
            <p:nvPr/>
          </p:nvGrpSpPr>
          <p:grpSpPr>
            <a:xfrm>
              <a:off x="532217" y="1421344"/>
              <a:ext cx="687000" cy="731306"/>
              <a:chOff x="586192" y="1421344"/>
              <a:chExt cx="687000" cy="731306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3140B11-1F24-472C-B60E-9FF709A743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182846" y="1798782"/>
                <a:ext cx="103646" cy="77047"/>
              </a:xfrm>
              <a:custGeom>
                <a:avLst/>
                <a:gdLst>
                  <a:gd name="T0" fmla="*/ 27 w 54"/>
                  <a:gd name="T1" fmla="*/ 0 h 40"/>
                  <a:gd name="T2" fmla="*/ 27 w 54"/>
                  <a:gd name="T3" fmla="*/ 0 h 40"/>
                  <a:gd name="T4" fmla="*/ 0 w 54"/>
                  <a:gd name="T5" fmla="*/ 27 h 40"/>
                  <a:gd name="T6" fmla="*/ 0 w 54"/>
                  <a:gd name="T7" fmla="*/ 40 h 40"/>
                  <a:gd name="T8" fmla="*/ 54 w 54"/>
                  <a:gd name="T9" fmla="*/ 40 h 40"/>
                  <a:gd name="T10" fmla="*/ 54 w 54"/>
                  <a:gd name="T11" fmla="*/ 27 h 40"/>
                  <a:gd name="T12" fmla="*/ 27 w 5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0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479F9219-23BD-4FE7-998B-E22D0E46F13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26001" y="1776768"/>
                <a:ext cx="103646" cy="121074"/>
              </a:xfrm>
              <a:custGeom>
                <a:avLst/>
                <a:gdLst>
                  <a:gd name="T0" fmla="*/ 0 w 113"/>
                  <a:gd name="T1" fmla="*/ 0 h 132"/>
                  <a:gd name="T2" fmla="*/ 0 w 113"/>
                  <a:gd name="T3" fmla="*/ 132 h 132"/>
                  <a:gd name="T4" fmla="*/ 113 w 113"/>
                  <a:gd name="T5" fmla="*/ 132 h 132"/>
                  <a:gd name="T6" fmla="*/ 113 w 113"/>
                  <a:gd name="T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32">
                    <a:moveTo>
                      <a:pt x="0" y="0"/>
                    </a:moveTo>
                    <a:lnTo>
                      <a:pt x="0" y="132"/>
                    </a:lnTo>
                    <a:lnTo>
                      <a:pt x="113" y="132"/>
                    </a:lnTo>
                    <a:lnTo>
                      <a:pt x="113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794F444F-1459-45F8-A27F-7BB5F788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875" y="1524990"/>
                <a:ext cx="358775" cy="62766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0660D7A-96AC-49A2-8261-ED2B35582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3295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060825FA-4739-47BD-8F35-389C1CB98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27008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9B3852B8-9A31-4440-B99E-3AFEF072E53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75599" y="1231937"/>
                <a:ext cx="103646" cy="482460"/>
              </a:xfrm>
              <a:custGeom>
                <a:avLst/>
                <a:gdLst>
                  <a:gd name="T0" fmla="*/ 35 w 54"/>
                  <a:gd name="T1" fmla="*/ 251 h 251"/>
                  <a:gd name="T2" fmla="*/ 19 w 54"/>
                  <a:gd name="T3" fmla="*/ 251 h 251"/>
                  <a:gd name="T4" fmla="*/ 0 w 54"/>
                  <a:gd name="T5" fmla="*/ 232 h 251"/>
                  <a:gd name="T6" fmla="*/ 0 w 54"/>
                  <a:gd name="T7" fmla="*/ 19 h 251"/>
                  <a:gd name="T8" fmla="*/ 19 w 54"/>
                  <a:gd name="T9" fmla="*/ 0 h 251"/>
                  <a:gd name="T10" fmla="*/ 35 w 54"/>
                  <a:gd name="T11" fmla="*/ 0 h 251"/>
                  <a:gd name="T12" fmla="*/ 54 w 54"/>
                  <a:gd name="T13" fmla="*/ 19 h 251"/>
                  <a:gd name="T14" fmla="*/ 54 w 54"/>
                  <a:gd name="T15" fmla="*/ 232 h 251"/>
                  <a:gd name="T16" fmla="*/ 35 w 54"/>
                  <a:gd name="T17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251">
                    <a:moveTo>
                      <a:pt x="35" y="251"/>
                    </a:moveTo>
                    <a:cubicBezTo>
                      <a:pt x="19" y="251"/>
                      <a:pt x="19" y="251"/>
                      <a:pt x="19" y="251"/>
                    </a:cubicBezTo>
                    <a:cubicBezTo>
                      <a:pt x="8" y="251"/>
                      <a:pt x="0" y="243"/>
                      <a:pt x="0" y="23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5" y="0"/>
                      <a:pt x="54" y="8"/>
                      <a:pt x="54" y="19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4" y="243"/>
                      <a:pt x="45" y="251"/>
                      <a:pt x="35" y="251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9F48519B-F53A-4F85-A919-DC07687F82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96650" y="1795113"/>
                <a:ext cx="340290" cy="84385"/>
              </a:xfrm>
              <a:custGeom>
                <a:avLst/>
                <a:gdLst>
                  <a:gd name="T0" fmla="*/ 156 w 178"/>
                  <a:gd name="T1" fmla="*/ 0 h 44"/>
                  <a:gd name="T2" fmla="*/ 140 w 178"/>
                  <a:gd name="T3" fmla="*/ 7 h 44"/>
                  <a:gd name="T4" fmla="*/ 39 w 178"/>
                  <a:gd name="T5" fmla="*/ 7 h 44"/>
                  <a:gd name="T6" fmla="*/ 22 w 178"/>
                  <a:gd name="T7" fmla="*/ 0 h 44"/>
                  <a:gd name="T8" fmla="*/ 0 w 178"/>
                  <a:gd name="T9" fmla="*/ 22 h 44"/>
                  <a:gd name="T10" fmla="*/ 22 w 178"/>
                  <a:gd name="T11" fmla="*/ 44 h 44"/>
                  <a:gd name="T12" fmla="*/ 39 w 178"/>
                  <a:gd name="T13" fmla="*/ 36 h 44"/>
                  <a:gd name="T14" fmla="*/ 139 w 178"/>
                  <a:gd name="T15" fmla="*/ 36 h 44"/>
                  <a:gd name="T16" fmla="*/ 156 w 178"/>
                  <a:gd name="T17" fmla="*/ 44 h 44"/>
                  <a:gd name="T18" fmla="*/ 178 w 178"/>
                  <a:gd name="T19" fmla="*/ 22 h 44"/>
                  <a:gd name="T20" fmla="*/ 156 w 178"/>
                  <a:gd name="T2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44">
                    <a:moveTo>
                      <a:pt x="156" y="0"/>
                    </a:moveTo>
                    <a:cubicBezTo>
                      <a:pt x="150" y="0"/>
                      <a:pt x="144" y="2"/>
                      <a:pt x="140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5" y="2"/>
                      <a:pt x="29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29" y="44"/>
                      <a:pt x="35" y="41"/>
                      <a:pt x="39" y="36"/>
                    </a:cubicBez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1"/>
                      <a:pt x="149" y="44"/>
                      <a:pt x="156" y="44"/>
                    </a:cubicBezTo>
                    <a:cubicBezTo>
                      <a:pt x="168" y="44"/>
                      <a:pt x="178" y="34"/>
                      <a:pt x="178" y="22"/>
                    </a:cubicBezTo>
                    <a:cubicBezTo>
                      <a:pt x="178" y="10"/>
                      <a:pt x="168" y="0"/>
                      <a:pt x="156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" name="Line 13">
                <a:extLst>
                  <a:ext uri="{FF2B5EF4-FFF2-40B4-BE49-F238E27FC236}">
                    <a16:creationId xmlns:a16="http://schemas.microsoft.com/office/drawing/2014/main" id="{8D2EB610-FF63-4772-B449-387FD8BB2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934279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9" name="Line 14">
                <a:extLst>
                  <a:ext uri="{FF2B5EF4-FFF2-40B4-BE49-F238E27FC236}">
                    <a16:creationId xmlns:a16="http://schemas.microsoft.com/office/drawing/2014/main" id="{FCE81FF2-6323-4737-8525-0C85845FD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36181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4AC8073-C931-463A-9A90-3580A5ABE428}"/>
                </a:ext>
              </a:extLst>
            </p:cNvPr>
            <p:cNvGrpSpPr/>
            <p:nvPr/>
          </p:nvGrpSpPr>
          <p:grpSpPr>
            <a:xfrm rot="10800000">
              <a:off x="342900" y="3412069"/>
              <a:ext cx="687000" cy="731306"/>
              <a:chOff x="586192" y="1421344"/>
              <a:chExt cx="687000" cy="731306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D8A20BAD-ED85-4652-8215-C5DD5728AF6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182846" y="1798782"/>
                <a:ext cx="103646" cy="77047"/>
              </a:xfrm>
              <a:custGeom>
                <a:avLst/>
                <a:gdLst>
                  <a:gd name="T0" fmla="*/ 27 w 54"/>
                  <a:gd name="T1" fmla="*/ 0 h 40"/>
                  <a:gd name="T2" fmla="*/ 27 w 54"/>
                  <a:gd name="T3" fmla="*/ 0 h 40"/>
                  <a:gd name="T4" fmla="*/ 0 w 54"/>
                  <a:gd name="T5" fmla="*/ 27 h 40"/>
                  <a:gd name="T6" fmla="*/ 0 w 54"/>
                  <a:gd name="T7" fmla="*/ 40 h 40"/>
                  <a:gd name="T8" fmla="*/ 54 w 54"/>
                  <a:gd name="T9" fmla="*/ 40 h 40"/>
                  <a:gd name="T10" fmla="*/ 54 w 54"/>
                  <a:gd name="T11" fmla="*/ 27 h 40"/>
                  <a:gd name="T12" fmla="*/ 27 w 5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0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9134ECC4-F2C5-42FA-BD31-D6487D4E3FA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26001" y="1776768"/>
                <a:ext cx="103646" cy="121074"/>
              </a:xfrm>
              <a:custGeom>
                <a:avLst/>
                <a:gdLst>
                  <a:gd name="T0" fmla="*/ 0 w 113"/>
                  <a:gd name="T1" fmla="*/ 0 h 132"/>
                  <a:gd name="T2" fmla="*/ 0 w 113"/>
                  <a:gd name="T3" fmla="*/ 132 h 132"/>
                  <a:gd name="T4" fmla="*/ 113 w 113"/>
                  <a:gd name="T5" fmla="*/ 132 h 132"/>
                  <a:gd name="T6" fmla="*/ 113 w 113"/>
                  <a:gd name="T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32">
                    <a:moveTo>
                      <a:pt x="0" y="0"/>
                    </a:moveTo>
                    <a:lnTo>
                      <a:pt x="0" y="132"/>
                    </a:lnTo>
                    <a:lnTo>
                      <a:pt x="113" y="132"/>
                    </a:lnTo>
                    <a:lnTo>
                      <a:pt x="113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107CAC77-480F-431B-9327-B0E14233B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50875" y="1524990"/>
                <a:ext cx="358775" cy="62766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3C2BA28B-F97F-47E0-81CB-C7BF34F24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3295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213198C0-020A-44A4-BA8B-F73B0E740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27008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01773F6B-FEF9-442E-AB7E-430A455563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75599" y="1231937"/>
                <a:ext cx="103646" cy="482460"/>
              </a:xfrm>
              <a:custGeom>
                <a:avLst/>
                <a:gdLst>
                  <a:gd name="T0" fmla="*/ 35 w 54"/>
                  <a:gd name="T1" fmla="*/ 251 h 251"/>
                  <a:gd name="T2" fmla="*/ 19 w 54"/>
                  <a:gd name="T3" fmla="*/ 251 h 251"/>
                  <a:gd name="T4" fmla="*/ 0 w 54"/>
                  <a:gd name="T5" fmla="*/ 232 h 251"/>
                  <a:gd name="T6" fmla="*/ 0 w 54"/>
                  <a:gd name="T7" fmla="*/ 19 h 251"/>
                  <a:gd name="T8" fmla="*/ 19 w 54"/>
                  <a:gd name="T9" fmla="*/ 0 h 251"/>
                  <a:gd name="T10" fmla="*/ 35 w 54"/>
                  <a:gd name="T11" fmla="*/ 0 h 251"/>
                  <a:gd name="T12" fmla="*/ 54 w 54"/>
                  <a:gd name="T13" fmla="*/ 19 h 251"/>
                  <a:gd name="T14" fmla="*/ 54 w 54"/>
                  <a:gd name="T15" fmla="*/ 232 h 251"/>
                  <a:gd name="T16" fmla="*/ 35 w 54"/>
                  <a:gd name="T17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251">
                    <a:moveTo>
                      <a:pt x="35" y="251"/>
                    </a:moveTo>
                    <a:cubicBezTo>
                      <a:pt x="19" y="251"/>
                      <a:pt x="19" y="251"/>
                      <a:pt x="19" y="251"/>
                    </a:cubicBezTo>
                    <a:cubicBezTo>
                      <a:pt x="8" y="251"/>
                      <a:pt x="0" y="243"/>
                      <a:pt x="0" y="23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5" y="0"/>
                      <a:pt x="54" y="8"/>
                      <a:pt x="54" y="19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4" y="243"/>
                      <a:pt x="45" y="251"/>
                      <a:pt x="35" y="251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23F065C3-3285-45CB-9038-C630CE0999A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96650" y="1795113"/>
                <a:ext cx="340290" cy="84385"/>
              </a:xfrm>
              <a:custGeom>
                <a:avLst/>
                <a:gdLst>
                  <a:gd name="T0" fmla="*/ 156 w 178"/>
                  <a:gd name="T1" fmla="*/ 0 h 44"/>
                  <a:gd name="T2" fmla="*/ 140 w 178"/>
                  <a:gd name="T3" fmla="*/ 7 h 44"/>
                  <a:gd name="T4" fmla="*/ 39 w 178"/>
                  <a:gd name="T5" fmla="*/ 7 h 44"/>
                  <a:gd name="T6" fmla="*/ 22 w 178"/>
                  <a:gd name="T7" fmla="*/ 0 h 44"/>
                  <a:gd name="T8" fmla="*/ 0 w 178"/>
                  <a:gd name="T9" fmla="*/ 22 h 44"/>
                  <a:gd name="T10" fmla="*/ 22 w 178"/>
                  <a:gd name="T11" fmla="*/ 44 h 44"/>
                  <a:gd name="T12" fmla="*/ 39 w 178"/>
                  <a:gd name="T13" fmla="*/ 36 h 44"/>
                  <a:gd name="T14" fmla="*/ 139 w 178"/>
                  <a:gd name="T15" fmla="*/ 36 h 44"/>
                  <a:gd name="T16" fmla="*/ 156 w 178"/>
                  <a:gd name="T17" fmla="*/ 44 h 44"/>
                  <a:gd name="T18" fmla="*/ 178 w 178"/>
                  <a:gd name="T19" fmla="*/ 22 h 44"/>
                  <a:gd name="T20" fmla="*/ 156 w 178"/>
                  <a:gd name="T2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44">
                    <a:moveTo>
                      <a:pt x="156" y="0"/>
                    </a:moveTo>
                    <a:cubicBezTo>
                      <a:pt x="150" y="0"/>
                      <a:pt x="144" y="2"/>
                      <a:pt x="140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5" y="2"/>
                      <a:pt x="29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29" y="44"/>
                      <a:pt x="35" y="41"/>
                      <a:pt x="39" y="36"/>
                    </a:cubicBez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1"/>
                      <a:pt x="149" y="44"/>
                      <a:pt x="156" y="44"/>
                    </a:cubicBezTo>
                    <a:cubicBezTo>
                      <a:pt x="168" y="44"/>
                      <a:pt x="178" y="34"/>
                      <a:pt x="178" y="22"/>
                    </a:cubicBezTo>
                    <a:cubicBezTo>
                      <a:pt x="178" y="10"/>
                      <a:pt x="168" y="0"/>
                      <a:pt x="156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8" name="Line 13">
                <a:extLst>
                  <a:ext uri="{FF2B5EF4-FFF2-40B4-BE49-F238E27FC236}">
                    <a16:creationId xmlns:a16="http://schemas.microsoft.com/office/drawing/2014/main" id="{24B0C1D6-53B7-4BB4-87B7-8AB4ED5D0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934279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9" name="Line 14">
                <a:extLst>
                  <a:ext uri="{FF2B5EF4-FFF2-40B4-BE49-F238E27FC236}">
                    <a16:creationId xmlns:a16="http://schemas.microsoft.com/office/drawing/2014/main" id="{3B2304A5-E873-4358-B068-78C50FA00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36181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F34A607-E19D-4C47-A9E4-449D0E105A2F}"/>
                </a:ext>
              </a:extLst>
            </p:cNvPr>
            <p:cNvGrpSpPr/>
            <p:nvPr/>
          </p:nvGrpSpPr>
          <p:grpSpPr>
            <a:xfrm>
              <a:off x="425677" y="2329530"/>
              <a:ext cx="645501" cy="905660"/>
              <a:chOff x="425677" y="2244734"/>
              <a:chExt cx="645501" cy="90566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70C28D2-4DC1-418A-9000-CC659EEF861F}"/>
                  </a:ext>
                </a:extLst>
              </p:cNvPr>
              <p:cNvGrpSpPr/>
              <p:nvPr/>
            </p:nvGrpSpPr>
            <p:grpSpPr>
              <a:xfrm>
                <a:off x="596900" y="2244734"/>
                <a:ext cx="358775" cy="905660"/>
                <a:chOff x="749300" y="1677390"/>
                <a:chExt cx="358775" cy="627660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A3A2A26E-BFE2-4D8F-A44D-4BDA214BD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9300" y="1677390"/>
                  <a:ext cx="358775" cy="627660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7" name="Line 8">
                  <a:extLst>
                    <a:ext uri="{FF2B5EF4-FFF2-40B4-BE49-F238E27FC236}">
                      <a16:creationId xmlns:a16="http://schemas.microsoft.com/office/drawing/2014/main" id="{C7D44674-D08A-41C5-9E11-8F5D07273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11720" y="1990623"/>
                  <a:ext cx="626464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8" name="Line 9">
                  <a:extLst>
                    <a:ext uri="{FF2B5EF4-FFF2-40B4-BE49-F238E27FC236}">
                      <a16:creationId xmlns:a16="http://schemas.microsoft.com/office/drawing/2014/main" id="{9E83CCE0-FFC6-4AA8-B408-AE27E9AB9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25433" y="1990623"/>
                  <a:ext cx="626464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AB7C187-A1DD-4F5B-AE56-3AD689986A2B}"/>
                  </a:ext>
                </a:extLst>
              </p:cNvPr>
              <p:cNvGrpSpPr/>
              <p:nvPr/>
            </p:nvGrpSpPr>
            <p:grpSpPr>
              <a:xfrm>
                <a:off x="425677" y="2431462"/>
                <a:ext cx="391179" cy="389194"/>
                <a:chOff x="610799" y="2725388"/>
                <a:chExt cx="831793" cy="827572"/>
              </a:xfrm>
            </p:grpSpPr>
            <p:sp>
              <p:nvSpPr>
                <p:cNvPr id="50" name="Freeform 7">
                  <a:extLst>
                    <a:ext uri="{FF2B5EF4-FFF2-40B4-BE49-F238E27FC236}">
                      <a16:creationId xmlns:a16="http://schemas.microsoft.com/office/drawing/2014/main" id="{ADA92DC9-440D-4448-BC16-DE5219980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799" y="2725388"/>
                  <a:ext cx="831793" cy="827572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  <p:sp>
              <p:nvSpPr>
                <p:cNvPr id="51" name="Oval 6">
                  <a:extLst>
                    <a:ext uri="{FF2B5EF4-FFF2-40B4-BE49-F238E27FC236}">
                      <a16:creationId xmlns:a16="http://schemas.microsoft.com/office/drawing/2014/main" id="{5C5ED638-F7D2-4C88-ABBF-B5378F177D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582" y="2985060"/>
                  <a:ext cx="308228" cy="308228"/>
                </a:xfrm>
                <a:prstGeom prst="ellips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B727E90-6693-457C-ADD8-F5D25498F782}"/>
                  </a:ext>
                </a:extLst>
              </p:cNvPr>
              <p:cNvGrpSpPr/>
              <p:nvPr/>
            </p:nvGrpSpPr>
            <p:grpSpPr>
              <a:xfrm>
                <a:off x="813822" y="2671762"/>
                <a:ext cx="257356" cy="256050"/>
                <a:chOff x="610799" y="2725388"/>
                <a:chExt cx="831793" cy="827572"/>
              </a:xfrm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40FE7266-5233-4F69-BAAB-5DC38685C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799" y="2725388"/>
                  <a:ext cx="831793" cy="827572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  <p:sp>
              <p:nvSpPr>
                <p:cNvPr id="55" name="Oval 6">
                  <a:extLst>
                    <a:ext uri="{FF2B5EF4-FFF2-40B4-BE49-F238E27FC236}">
                      <a16:creationId xmlns:a16="http://schemas.microsoft.com/office/drawing/2014/main" id="{8A35D892-5123-4170-8D18-EC5D872CC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582" y="2985060"/>
                  <a:ext cx="308228" cy="308228"/>
                </a:xfrm>
                <a:prstGeom prst="ellips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D452D5-9452-47B8-9D33-68019279C8AA}"/>
                </a:ext>
              </a:extLst>
            </p:cNvPr>
            <p:cNvSpPr txBox="1"/>
            <p:nvPr/>
          </p:nvSpPr>
          <p:spPr>
            <a:xfrm>
              <a:off x="527196" y="111391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1011101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1011010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0101010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8857FCE-06EC-4518-8B9A-5D0CC514FD59}"/>
                </a:ext>
              </a:extLst>
            </p:cNvPr>
            <p:cNvSpPr txBox="1"/>
            <p:nvPr/>
          </p:nvSpPr>
          <p:spPr>
            <a:xfrm>
              <a:off x="527196" y="409841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1011101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1011010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0101010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509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32099E-6 L -1.11111E-6 0.07314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Analytics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pplication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etadata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722" y="1058177"/>
            <a:ext cx="8267065" cy="3023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314325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Note that Amazon Kinesis adds metadata to each record being sent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which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was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shown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formatted record</a:t>
            </a:r>
            <a:r>
              <a:rPr sz="18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sample: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455930" marR="258445" lvl="1" indent="-285750">
              <a:lnSpc>
                <a:spcPct val="100000"/>
              </a:lnSpc>
              <a:spcBef>
                <a:spcPts val="6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ROWTIME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represents the time </a:t>
            </a: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when the Kinesis application inserts a row in the first in-application stream.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It’s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special column used for time series analytics. This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also known as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</a:t>
            </a:r>
            <a:r>
              <a:rPr lang="en-US"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ing</a:t>
            </a:r>
            <a:r>
              <a:rPr sz="1800" i="1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455930" marR="5080" lvl="1" indent="-285750">
              <a:lnSpc>
                <a:spcPts val="2130"/>
              </a:lnSpc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APPROXIMATE_ARRIVAL_TIME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time the record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was added to the streaming source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 This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also known as </a:t>
            </a:r>
            <a:r>
              <a:rPr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ingest time</a:t>
            </a:r>
            <a:r>
              <a:rPr lang="en-US"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 </a:t>
            </a:r>
            <a:r>
              <a:rPr lang="en-US"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server-side time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455930" marR="5080" lvl="1" indent="-285750">
              <a:lnSpc>
                <a:spcPts val="2130"/>
              </a:lnSpc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lang="en-US" b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Event Time </a:t>
            </a: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the timestamp when the event occurred. It’s a also called </a:t>
            </a:r>
            <a:r>
              <a:rPr lang="en-US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client side time</a:t>
            </a: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 Its useful because it’s the time when an event occurred at the client.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9531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Calculate an aggregate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metric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354" y="1094930"/>
            <a:ext cx="859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Tu</a:t>
            </a:r>
            <a:r>
              <a:rPr sz="16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</a:t>
            </a:r>
            <a:r>
              <a:rPr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li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961" y="1767264"/>
            <a:ext cx="661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idi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961" y="2745482"/>
            <a:ext cx="730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Custom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5662" y="1052957"/>
            <a:ext cx="5991225" cy="5922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Fixed </a:t>
            </a:r>
            <a:r>
              <a:rPr sz="160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non-overlapping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699"/>
              </a:lnSpc>
              <a:spcBef>
                <a:spcPts val="365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6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FLOOR()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 </a:t>
            </a:r>
            <a:r>
              <a:rPr sz="1600" spc="-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STEP() </a:t>
            </a:r>
            <a:r>
              <a:rPr sz="16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function</a:t>
            </a:r>
            <a:r>
              <a:rPr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 </a:t>
            </a:r>
            <a:r>
              <a:rPr sz="16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 </a:t>
            </a:r>
            <a:r>
              <a:rPr sz="1600" spc="-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GROUP </a:t>
            </a:r>
            <a:r>
              <a:rPr sz="16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BY</a:t>
            </a:r>
            <a:r>
              <a:rPr lang="en-US" sz="16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statement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5662" y="1759775"/>
            <a:ext cx="6306820" cy="8053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5080" indent="-285750">
              <a:lnSpc>
                <a:spcPts val="1900"/>
              </a:lnSpc>
              <a:spcBef>
                <a:spcPts val="18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Fixed </a:t>
            </a:r>
            <a:r>
              <a:rPr sz="160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overlapping;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boundaries 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are </a:t>
            </a:r>
            <a:r>
              <a:rPr sz="16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determined </a:t>
            </a:r>
            <a:r>
              <a:rPr sz="16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when  new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rows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enter</a:t>
            </a:r>
            <a:r>
              <a:rPr sz="1600" spc="-1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window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marR="270510" indent="-285750">
              <a:lnSpc>
                <a:spcPts val="1900"/>
              </a:lnSpc>
              <a:spcBef>
                <a:spcPts val="43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standard </a:t>
            </a:r>
            <a:r>
              <a:rPr sz="16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OVER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WINDOW </a:t>
            </a:r>
            <a:r>
              <a:rPr sz="16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clause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5661" y="2725486"/>
            <a:ext cx="6450330" cy="8053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600" marR="5080" indent="-342900">
              <a:lnSpc>
                <a:spcPts val="1900"/>
              </a:lnSpc>
              <a:spcBef>
                <a:spcPts val="180"/>
              </a:spcBef>
              <a:buClr>
                <a:schemeClr val="tx1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Not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fixed </a:t>
            </a:r>
            <a:r>
              <a:rPr sz="160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overlapping;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boundaries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by</a:t>
            </a:r>
            <a:r>
              <a:rPr lang="en-US"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conditions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marR="307340" indent="-342900">
              <a:lnSpc>
                <a:spcPts val="1900"/>
              </a:lnSpc>
              <a:spcBef>
                <a:spcPts val="430"/>
              </a:spcBef>
              <a:buClr>
                <a:schemeClr val="tx1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Implementations</a:t>
            </a:r>
            <a:r>
              <a:rPr sz="16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vary,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but</a:t>
            </a:r>
            <a:r>
              <a:rPr sz="16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typically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require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two</a:t>
            </a:r>
            <a:r>
              <a:rPr sz="16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steps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(Step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—</a:t>
            </a:r>
            <a:r>
              <a:rPr lang="en-US" sz="16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dentify </a:t>
            </a:r>
            <a:r>
              <a:rPr sz="16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boundaries, Step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2</a:t>
            </a:r>
            <a:r>
              <a:rPr lang="en-US"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—</a:t>
            </a:r>
            <a:r>
              <a:rPr sz="16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perform</a:t>
            </a:r>
            <a:r>
              <a:rPr sz="1600" spc="-1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computation)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494687" y="3677710"/>
            <a:ext cx="859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Stagger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1975661" y="3645375"/>
            <a:ext cx="5991225" cy="85395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lang="en-US"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Not fixed size and non-overlapping;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windows open when the first event matching the partition key arrives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699"/>
              </a:lnSpc>
              <a:spcBef>
                <a:spcPts val="365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lang="en-US"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WINDOWED BY STAGGER and PARTITION BY statements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3844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Workshop</a:t>
            </a:r>
            <a:r>
              <a:rPr sz="2450" spc="-45" dirty="0"/>
              <a:t> </a:t>
            </a:r>
            <a:r>
              <a:rPr lang="en-US" sz="2450" spc="5" dirty="0"/>
              <a:t>Agenda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94229" y="1161999"/>
            <a:ext cx="8112742" cy="262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Download this presentation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Apply $25 AWS usage credit to your account (5 mins)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Create AWS resources via CloudFormation (10 mins)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marR="448309" indent="-342900">
              <a:lnSpc>
                <a:spcPts val="287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Review application and AWS services used (45 mins)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Build Your First Big Data Application on AWS! (90 mins)</a:t>
            </a: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dirty="0">
                <a:solidFill>
                  <a:srgbClr val="FAA634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https://github.com/wrbaldwin/da-week</a:t>
            </a:r>
            <a:endParaRPr lang="en-US" sz="2400" dirty="0">
              <a:solidFill>
                <a:srgbClr val="FAA63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6408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Calculate an aggregate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metric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363" y="709863"/>
            <a:ext cx="8464617" cy="3570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Limitations of Tumbling Windows—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aggregating late or out-of-order data.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2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GROUP BY ticker_symbol, FLOOR(EVENT_TIME TO MINUTE), STEP("SOURCE_SQL_STREAM_001".ROWTIME BY INTERVAL '1' MINUTE);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0" y="2054685"/>
            <a:ext cx="2905530" cy="223868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32883"/>
              </p:ext>
            </p:extLst>
          </p:nvPr>
        </p:nvGraphicFramePr>
        <p:xfrm>
          <a:off x="3847763" y="1654120"/>
          <a:ext cx="5239752" cy="1447800"/>
        </p:xfrm>
        <a:graphic>
          <a:graphicData uri="http://schemas.openxmlformats.org/drawingml/2006/table">
            <a:tbl>
              <a:tblPr/>
              <a:tblGrid>
                <a:gridCol w="174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30677"/>
              </p:ext>
            </p:extLst>
          </p:nvPr>
        </p:nvGraphicFramePr>
        <p:xfrm>
          <a:off x="3847763" y="3433849"/>
          <a:ext cx="5144172" cy="1158240"/>
        </p:xfrm>
        <a:graphic>
          <a:graphicData uri="http://schemas.openxmlformats.org/drawingml/2006/table">
            <a:tbl>
              <a:tblPr/>
              <a:tblGrid>
                <a:gridCol w="128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54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98939" y="1229623"/>
            <a:ext cx="236420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Input events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4038" y="3029183"/>
            <a:ext cx="288992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Tumbling Window result</a:t>
            </a:r>
          </a:p>
        </p:txBody>
      </p:sp>
    </p:spTree>
    <p:extLst>
      <p:ext uri="{BB962C8B-B14F-4D97-AF65-F5344CB8AC3E}">
        <p14:creationId xmlns:p14="http://schemas.microsoft.com/office/powerpoint/2010/main" val="16926790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Calculate an aggregate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metric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363" y="709863"/>
            <a:ext cx="8464617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Stagger Windows - great at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aggregating late or out-of-order data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2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WINDOWED BY STAGGER (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2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         PARTITION BY FLOOR(EVENT_TIME TO MINUTE), TICKER_SYMBOL RANGE INTERVAL '1' MINUTE);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76730"/>
              </p:ext>
            </p:extLst>
          </p:nvPr>
        </p:nvGraphicFramePr>
        <p:xfrm>
          <a:off x="3847765" y="1752034"/>
          <a:ext cx="5144172" cy="1447800"/>
        </p:xfrm>
        <a:graphic>
          <a:graphicData uri="http://schemas.openxmlformats.org/drawingml/2006/table">
            <a:tbl>
              <a:tblPr/>
              <a:tblGrid>
                <a:gridCol w="171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25871"/>
              </p:ext>
            </p:extLst>
          </p:nvPr>
        </p:nvGraphicFramePr>
        <p:xfrm>
          <a:off x="3847765" y="3573378"/>
          <a:ext cx="5144172" cy="973708"/>
        </p:xfrm>
        <a:graphic>
          <a:graphicData uri="http://schemas.openxmlformats.org/drawingml/2006/table">
            <a:tbl>
              <a:tblPr/>
              <a:tblGrid>
                <a:gridCol w="1049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588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11:02:15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5786" y="1384600"/>
            <a:ext cx="236420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Input events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51536" y="3199834"/>
            <a:ext cx="288992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Stagger Window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7" y="2066201"/>
            <a:ext cx="298174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90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Extract, Transform, and Load (ETL) with AWS Glue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21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F9E42A-D876-384E-92AB-0ADCD58FE35D}"/>
              </a:ext>
            </a:extLst>
          </p:cNvPr>
          <p:cNvGrpSpPr/>
          <p:nvPr/>
        </p:nvGrpSpPr>
        <p:grpSpPr>
          <a:xfrm>
            <a:off x="342900" y="1266244"/>
            <a:ext cx="3552731" cy="3145107"/>
            <a:chOff x="329464" y="1177957"/>
            <a:chExt cx="3552731" cy="3145107"/>
          </a:xfrm>
        </p:grpSpPr>
        <p:sp>
          <p:nvSpPr>
            <p:cNvPr id="29" name="Rounded Rectangle 28"/>
            <p:cNvSpPr/>
            <p:nvPr/>
          </p:nvSpPr>
          <p:spPr>
            <a:xfrm>
              <a:off x="329464" y="1177957"/>
              <a:ext cx="3552731" cy="3145107"/>
            </a:xfrm>
            <a:prstGeom prst="roundRect">
              <a:avLst>
                <a:gd name="adj" fmla="val 422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8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8708" y="1552406"/>
              <a:ext cx="1519303" cy="878951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93" dirty="0">
                  <a:solidFill>
                    <a:schemeClr val="tx1"/>
                  </a:solidFill>
                </a:rPr>
                <a:t>Data Catalog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80918" y="1552406"/>
              <a:ext cx="1519303" cy="878951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4" dirty="0">
                  <a:solidFill>
                    <a:schemeClr val="tx1"/>
                  </a:solidFill>
                </a:rPr>
                <a:t>ETL Job authoring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C59EE4-C731-47CC-9EDE-BBD79706C8DD}"/>
                </a:ext>
              </a:extLst>
            </p:cNvPr>
            <p:cNvGrpSpPr/>
            <p:nvPr/>
          </p:nvGrpSpPr>
          <p:grpSpPr>
            <a:xfrm>
              <a:off x="484520" y="3688783"/>
              <a:ext cx="496898" cy="550681"/>
              <a:chOff x="786472" y="4572218"/>
              <a:chExt cx="459449" cy="528625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20FDF0C-A80C-4AD9-A425-40D4380C1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642426"/>
                <a:ext cx="459449" cy="458417"/>
              </a:xfrm>
              <a:custGeom>
                <a:avLst/>
                <a:gdLst>
                  <a:gd name="T0" fmla="*/ 426 w 426"/>
                  <a:gd name="T1" fmla="*/ 0 h 425"/>
                  <a:gd name="T2" fmla="*/ 426 w 426"/>
                  <a:gd name="T3" fmla="*/ 360 h 425"/>
                  <a:gd name="T4" fmla="*/ 213 w 426"/>
                  <a:gd name="T5" fmla="*/ 425 h 425"/>
                  <a:gd name="T6" fmla="*/ 0 w 426"/>
                  <a:gd name="T7" fmla="*/ 360 h 425"/>
                  <a:gd name="T8" fmla="*/ 0 w 426"/>
                  <a:gd name="T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5">
                    <a:moveTo>
                      <a:pt x="426" y="0"/>
                    </a:moveTo>
                    <a:cubicBezTo>
                      <a:pt x="426" y="360"/>
                      <a:pt x="426" y="360"/>
                      <a:pt x="426" y="360"/>
                    </a:cubicBezTo>
                    <a:cubicBezTo>
                      <a:pt x="426" y="396"/>
                      <a:pt x="331" y="425"/>
                      <a:pt x="213" y="425"/>
                    </a:cubicBezTo>
                    <a:cubicBezTo>
                      <a:pt x="95" y="425"/>
                      <a:pt x="0" y="396"/>
                      <a:pt x="0" y="36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36" name="Oval 30">
                <a:extLst>
                  <a:ext uri="{FF2B5EF4-FFF2-40B4-BE49-F238E27FC236}">
                    <a16:creationId xmlns:a16="http://schemas.microsoft.com/office/drawing/2014/main" id="{DB3BD7AB-C7D0-4836-9810-71D56CB44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472" y="4572218"/>
                <a:ext cx="459449" cy="139898"/>
              </a:xfrm>
              <a:prstGeom prst="ellips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CBCE0966-D160-4EEA-8E58-57C4A486A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771484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D05D5D1D-7DD3-4061-933B-3C3F40812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896931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52502" y="3684794"/>
              <a:ext cx="771368" cy="594828"/>
              <a:chOff x="4084714" y="1290152"/>
              <a:chExt cx="4102216" cy="308657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4567647" y="1290152"/>
                <a:ext cx="3357314" cy="3086578"/>
              </a:xfrm>
              <a:prstGeom prst="ellipse">
                <a:avLst/>
              </a:prstGeom>
              <a:solidFill>
                <a:srgbClr val="F2F2F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78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824" b="88235" l="9589" r="897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84714" y="2072175"/>
                <a:ext cx="4102216" cy="518161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BC59EE4-C731-47CC-9EDE-BBD79706C8DD}"/>
                </a:ext>
              </a:extLst>
            </p:cNvPr>
            <p:cNvGrpSpPr/>
            <p:nvPr/>
          </p:nvGrpSpPr>
          <p:grpSpPr>
            <a:xfrm>
              <a:off x="1576874" y="3735020"/>
              <a:ext cx="496898" cy="550681"/>
              <a:chOff x="786472" y="4572218"/>
              <a:chExt cx="459449" cy="528625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20FDF0C-A80C-4AD9-A425-40D4380C1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642426"/>
                <a:ext cx="459449" cy="458417"/>
              </a:xfrm>
              <a:custGeom>
                <a:avLst/>
                <a:gdLst>
                  <a:gd name="T0" fmla="*/ 426 w 426"/>
                  <a:gd name="T1" fmla="*/ 0 h 425"/>
                  <a:gd name="T2" fmla="*/ 426 w 426"/>
                  <a:gd name="T3" fmla="*/ 360 h 425"/>
                  <a:gd name="T4" fmla="*/ 213 w 426"/>
                  <a:gd name="T5" fmla="*/ 425 h 425"/>
                  <a:gd name="T6" fmla="*/ 0 w 426"/>
                  <a:gd name="T7" fmla="*/ 360 h 425"/>
                  <a:gd name="T8" fmla="*/ 0 w 426"/>
                  <a:gd name="T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5">
                    <a:moveTo>
                      <a:pt x="426" y="0"/>
                    </a:moveTo>
                    <a:cubicBezTo>
                      <a:pt x="426" y="360"/>
                      <a:pt x="426" y="360"/>
                      <a:pt x="426" y="360"/>
                    </a:cubicBezTo>
                    <a:cubicBezTo>
                      <a:pt x="426" y="396"/>
                      <a:pt x="331" y="425"/>
                      <a:pt x="213" y="425"/>
                    </a:cubicBezTo>
                    <a:cubicBezTo>
                      <a:pt x="95" y="425"/>
                      <a:pt x="0" y="396"/>
                      <a:pt x="0" y="36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52" name="Oval 30">
                <a:extLst>
                  <a:ext uri="{FF2B5EF4-FFF2-40B4-BE49-F238E27FC236}">
                    <a16:creationId xmlns:a16="http://schemas.microsoft.com/office/drawing/2014/main" id="{DB3BD7AB-C7D0-4836-9810-71D56CB44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472" y="4572218"/>
                <a:ext cx="459449" cy="139898"/>
              </a:xfrm>
              <a:prstGeom prst="ellips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CBCE0966-D160-4EEA-8E58-57C4A486A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771484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D05D5D1D-7DD3-4061-933B-3C3F40812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896931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>
              <a:off x="729512" y="3242888"/>
              <a:ext cx="0" cy="4419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799759" y="3293113"/>
              <a:ext cx="0" cy="4419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1239987" y="3540965"/>
              <a:ext cx="0" cy="18209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9512" y="2431357"/>
              <a:ext cx="0" cy="4458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796366" y="2431356"/>
              <a:ext cx="0" cy="5462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239987" y="2431356"/>
              <a:ext cx="0" cy="728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84522" y="2538483"/>
              <a:ext cx="1589251" cy="30462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46" dirty="0">
                  <a:solidFill>
                    <a:schemeClr val="accent1"/>
                  </a:solidFill>
                </a:rPr>
                <a:t>Discover data and extract schema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097609" y="2572625"/>
              <a:ext cx="1589251" cy="30462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46" dirty="0">
                  <a:solidFill>
                    <a:schemeClr val="accent1"/>
                  </a:solidFill>
                </a:rPr>
                <a:t>Auto-generates customizable ETL code in Python and Spark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269172" y="3048016"/>
              <a:ext cx="1396546" cy="985898"/>
              <a:chOff x="11476844" y="2814637"/>
              <a:chExt cx="13102826" cy="8188326"/>
            </a:xfrm>
          </p:grpSpPr>
          <p:pic>
            <p:nvPicPr>
              <p:cNvPr id="69" name="glue2.png" descr="glue2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76844" y="2814637"/>
                <a:ext cx="13102826" cy="818832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0" name="Rectangle"/>
              <p:cNvSpPr/>
              <p:nvPr/>
            </p:nvSpPr>
            <p:spPr>
              <a:xfrm>
                <a:off x="12415178" y="3262151"/>
                <a:ext cx="8273054" cy="178877"/>
              </a:xfrm>
              <a:prstGeom prst="rect">
                <a:avLst/>
              </a:prstGeom>
              <a:solidFill>
                <a:srgbClr val="616161"/>
              </a:solidFill>
              <a:ln w="3175">
                <a:miter lim="400000"/>
              </a:ln>
            </p:spPr>
            <p:txBody>
              <a:bodyPr lIns="25163" tIns="25163" rIns="25163" bIns="25163" anchor="ctr"/>
              <a:lstStyle/>
              <a:p>
                <a:pPr defTabSz="490717">
                  <a:defRPr sz="4800">
                    <a:solidFill>
                      <a:srgbClr val="000000"/>
                    </a:solidFill>
                  </a:defRPr>
                </a:pPr>
                <a:endParaRPr sz="2832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883779F-DB52-4DF9-B0F1-A514BB2189CA}"/>
                </a:ext>
              </a:extLst>
            </p:cNvPr>
            <p:cNvGrpSpPr/>
            <p:nvPr/>
          </p:nvGrpSpPr>
          <p:grpSpPr>
            <a:xfrm>
              <a:off x="596818" y="2934287"/>
              <a:ext cx="316387" cy="323548"/>
              <a:chOff x="24391" y="3495699"/>
              <a:chExt cx="350837" cy="358775"/>
            </a:xfrm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0D8AF678-C554-4E05-91F3-D98897911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495699"/>
                <a:ext cx="236537" cy="311150"/>
              </a:xfrm>
              <a:custGeom>
                <a:avLst/>
                <a:gdLst>
                  <a:gd name="T0" fmla="*/ 71 w 71"/>
                  <a:gd name="T1" fmla="*/ 35 h 93"/>
                  <a:gd name="T2" fmla="*/ 35 w 71"/>
                  <a:gd name="T3" fmla="*/ 0 h 93"/>
                  <a:gd name="T4" fmla="*/ 0 w 71"/>
                  <a:gd name="T5" fmla="*/ 35 h 93"/>
                  <a:gd name="T6" fmla="*/ 22 w 71"/>
                  <a:gd name="T7" fmla="*/ 68 h 93"/>
                  <a:gd name="T8" fmla="*/ 19 w 71"/>
                  <a:gd name="T9" fmla="*/ 77 h 93"/>
                  <a:gd name="T10" fmla="*/ 35 w 71"/>
                  <a:gd name="T11" fmla="*/ 93 h 93"/>
                  <a:gd name="T12" fmla="*/ 52 w 71"/>
                  <a:gd name="T13" fmla="*/ 77 h 93"/>
                  <a:gd name="T14" fmla="*/ 49 w 71"/>
                  <a:gd name="T15" fmla="*/ 68 h 93"/>
                  <a:gd name="T16" fmla="*/ 71 w 71"/>
                  <a:gd name="T1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93">
                    <a:moveTo>
                      <a:pt x="71" y="35"/>
                    </a:moveTo>
                    <a:cubicBezTo>
                      <a:pt x="71" y="16"/>
                      <a:pt x="5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0"/>
                      <a:pt x="9" y="63"/>
                      <a:pt x="22" y="68"/>
                    </a:cubicBezTo>
                    <a:cubicBezTo>
                      <a:pt x="20" y="70"/>
                      <a:pt x="19" y="74"/>
                      <a:pt x="19" y="77"/>
                    </a:cubicBezTo>
                    <a:cubicBezTo>
                      <a:pt x="19" y="86"/>
                      <a:pt x="26" y="93"/>
                      <a:pt x="35" y="93"/>
                    </a:cubicBezTo>
                    <a:cubicBezTo>
                      <a:pt x="44" y="93"/>
                      <a:pt x="52" y="86"/>
                      <a:pt x="52" y="77"/>
                    </a:cubicBezTo>
                    <a:cubicBezTo>
                      <a:pt x="52" y="74"/>
                      <a:pt x="51" y="70"/>
                      <a:pt x="49" y="68"/>
                    </a:cubicBezTo>
                    <a:cubicBezTo>
                      <a:pt x="62" y="63"/>
                      <a:pt x="71" y="50"/>
                      <a:pt x="71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145FD786-C4C9-45A7-84C0-164578D0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03" y="3556024"/>
                <a:ext cx="123825" cy="12382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6" name="Oval 7">
                <a:extLst>
                  <a:ext uri="{FF2B5EF4-FFF2-40B4-BE49-F238E27FC236}">
                    <a16:creationId xmlns:a16="http://schemas.microsoft.com/office/drawing/2014/main" id="{247ED949-9F77-47B8-A2AC-59082D641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28" y="3589362"/>
                <a:ext cx="55562" cy="571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389ECD4F-5B10-4EF0-9481-BE82A2346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19537"/>
                <a:ext cx="123825" cy="33338"/>
              </a:xfrm>
              <a:custGeom>
                <a:avLst/>
                <a:gdLst>
                  <a:gd name="T0" fmla="*/ 0 w 37"/>
                  <a:gd name="T1" fmla="*/ 7 h 10"/>
                  <a:gd name="T2" fmla="*/ 14 w 37"/>
                  <a:gd name="T3" fmla="*/ 1 h 10"/>
                  <a:gd name="T4" fmla="*/ 22 w 37"/>
                  <a:gd name="T5" fmla="*/ 1 h 10"/>
                  <a:gd name="T6" fmla="*/ 37 w 3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0">
                    <a:moveTo>
                      <a:pt x="0" y="7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6" y="0"/>
                      <a:pt x="19" y="0"/>
                      <a:pt x="22" y="1"/>
                    </a:cubicBezTo>
                    <a:cubicBezTo>
                      <a:pt x="37" y="10"/>
                      <a:pt x="37" y="10"/>
                      <a:pt x="37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869DE0DE-E557-4B69-92AF-DD87E06C4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52874"/>
                <a:ext cx="103187" cy="30163"/>
              </a:xfrm>
              <a:custGeom>
                <a:avLst/>
                <a:gdLst>
                  <a:gd name="T0" fmla="*/ 0 w 31"/>
                  <a:gd name="T1" fmla="*/ 5 h 9"/>
                  <a:gd name="T2" fmla="*/ 12 w 31"/>
                  <a:gd name="T3" fmla="*/ 1 h 9"/>
                  <a:gd name="T4" fmla="*/ 20 w 31"/>
                  <a:gd name="T5" fmla="*/ 2 h 9"/>
                  <a:gd name="T6" fmla="*/ 31 w 31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9">
                    <a:moveTo>
                      <a:pt x="0" y="5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31" y="9"/>
                      <a:pt x="31" y="9"/>
                      <a:pt x="31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01159797-080B-489F-BE6A-D98770783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03" y="3790974"/>
                <a:ext cx="79375" cy="30163"/>
              </a:xfrm>
              <a:custGeom>
                <a:avLst/>
                <a:gdLst>
                  <a:gd name="T0" fmla="*/ 0 w 24"/>
                  <a:gd name="T1" fmla="*/ 0 h 9"/>
                  <a:gd name="T2" fmla="*/ 13 w 24"/>
                  <a:gd name="T3" fmla="*/ 0 h 9"/>
                  <a:gd name="T4" fmla="*/ 21 w 24"/>
                  <a:gd name="T5" fmla="*/ 5 h 9"/>
                  <a:gd name="T6" fmla="*/ 24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5"/>
                    </a:cubicBezTo>
                    <a:cubicBezTo>
                      <a:pt x="24" y="9"/>
                      <a:pt x="24" y="9"/>
                      <a:pt x="24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A232D35B-EAD1-4BE8-B3FC-8682EF986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16" y="3806849"/>
                <a:ext cx="33337" cy="47625"/>
              </a:xfrm>
              <a:custGeom>
                <a:avLst/>
                <a:gdLst>
                  <a:gd name="T0" fmla="*/ 0 w 10"/>
                  <a:gd name="T1" fmla="*/ 0 h 14"/>
                  <a:gd name="T2" fmla="*/ 3 w 10"/>
                  <a:gd name="T3" fmla="*/ 1 h 14"/>
                  <a:gd name="T4" fmla="*/ 6 w 10"/>
                  <a:gd name="T5" fmla="*/ 14 h 14"/>
                  <a:gd name="T6" fmla="*/ 6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8" y="3"/>
                      <a:pt x="10" y="10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FE7CD7C-4423-415A-9929-F7C5B18DE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1" y="3719537"/>
                <a:ext cx="120650" cy="33338"/>
              </a:xfrm>
              <a:custGeom>
                <a:avLst/>
                <a:gdLst>
                  <a:gd name="T0" fmla="*/ 36 w 36"/>
                  <a:gd name="T1" fmla="*/ 7 h 10"/>
                  <a:gd name="T2" fmla="*/ 23 w 36"/>
                  <a:gd name="T3" fmla="*/ 1 h 10"/>
                  <a:gd name="T4" fmla="*/ 15 w 36"/>
                  <a:gd name="T5" fmla="*/ 1 h 10"/>
                  <a:gd name="T6" fmla="*/ 0 w 36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6EA1CDCB-FB33-4ED8-9F4F-3EEDB89C3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" y="3752874"/>
                <a:ext cx="107950" cy="30163"/>
              </a:xfrm>
              <a:custGeom>
                <a:avLst/>
                <a:gdLst>
                  <a:gd name="T0" fmla="*/ 32 w 32"/>
                  <a:gd name="T1" fmla="*/ 5 h 9"/>
                  <a:gd name="T2" fmla="*/ 19 w 32"/>
                  <a:gd name="T3" fmla="*/ 1 h 9"/>
                  <a:gd name="T4" fmla="*/ 12 w 32"/>
                  <a:gd name="T5" fmla="*/ 2 h 9"/>
                  <a:gd name="T6" fmla="*/ 0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FEF8DF39-E813-4BFB-9CA8-96127CB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790974"/>
                <a:ext cx="79375" cy="30163"/>
              </a:xfrm>
              <a:custGeom>
                <a:avLst/>
                <a:gdLst>
                  <a:gd name="T0" fmla="*/ 24 w 24"/>
                  <a:gd name="T1" fmla="*/ 0 h 9"/>
                  <a:gd name="T2" fmla="*/ 10 w 24"/>
                  <a:gd name="T3" fmla="*/ 0 h 9"/>
                  <a:gd name="T4" fmla="*/ 2 w 24"/>
                  <a:gd name="T5" fmla="*/ 5 h 9"/>
                  <a:gd name="T6" fmla="*/ 0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2"/>
                      <a:pt x="2" y="5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71C0140A-329F-484E-B00F-DDBF3F5C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66" y="3806849"/>
                <a:ext cx="30162" cy="47625"/>
              </a:xfrm>
              <a:custGeom>
                <a:avLst/>
                <a:gdLst>
                  <a:gd name="T0" fmla="*/ 9 w 9"/>
                  <a:gd name="T1" fmla="*/ 0 h 14"/>
                  <a:gd name="T2" fmla="*/ 7 w 9"/>
                  <a:gd name="T3" fmla="*/ 1 h 14"/>
                  <a:gd name="T4" fmla="*/ 3 w 9"/>
                  <a:gd name="T5" fmla="*/ 14 h 14"/>
                  <a:gd name="T6" fmla="*/ 3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" y="3"/>
                      <a:pt x="0" y="10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A0C4BBF-2734-4BA1-A062-E4B2D6166960}"/>
                </a:ext>
              </a:extLst>
            </p:cNvPr>
            <p:cNvGrpSpPr/>
            <p:nvPr/>
          </p:nvGrpSpPr>
          <p:grpSpPr>
            <a:xfrm>
              <a:off x="1096661" y="3173368"/>
              <a:ext cx="316387" cy="323548"/>
              <a:chOff x="24391" y="3495699"/>
              <a:chExt cx="350837" cy="358775"/>
            </a:xfrm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3E2E4EF5-4F70-4EF3-809C-A4D4140A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495699"/>
                <a:ext cx="236537" cy="311150"/>
              </a:xfrm>
              <a:custGeom>
                <a:avLst/>
                <a:gdLst>
                  <a:gd name="T0" fmla="*/ 71 w 71"/>
                  <a:gd name="T1" fmla="*/ 35 h 93"/>
                  <a:gd name="T2" fmla="*/ 35 w 71"/>
                  <a:gd name="T3" fmla="*/ 0 h 93"/>
                  <a:gd name="T4" fmla="*/ 0 w 71"/>
                  <a:gd name="T5" fmla="*/ 35 h 93"/>
                  <a:gd name="T6" fmla="*/ 22 w 71"/>
                  <a:gd name="T7" fmla="*/ 68 h 93"/>
                  <a:gd name="T8" fmla="*/ 19 w 71"/>
                  <a:gd name="T9" fmla="*/ 77 h 93"/>
                  <a:gd name="T10" fmla="*/ 35 w 71"/>
                  <a:gd name="T11" fmla="*/ 93 h 93"/>
                  <a:gd name="T12" fmla="*/ 52 w 71"/>
                  <a:gd name="T13" fmla="*/ 77 h 93"/>
                  <a:gd name="T14" fmla="*/ 49 w 71"/>
                  <a:gd name="T15" fmla="*/ 68 h 93"/>
                  <a:gd name="T16" fmla="*/ 71 w 71"/>
                  <a:gd name="T1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93">
                    <a:moveTo>
                      <a:pt x="71" y="35"/>
                    </a:moveTo>
                    <a:cubicBezTo>
                      <a:pt x="71" y="16"/>
                      <a:pt x="5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0"/>
                      <a:pt x="9" y="63"/>
                      <a:pt x="22" y="68"/>
                    </a:cubicBezTo>
                    <a:cubicBezTo>
                      <a:pt x="20" y="70"/>
                      <a:pt x="19" y="74"/>
                      <a:pt x="19" y="77"/>
                    </a:cubicBezTo>
                    <a:cubicBezTo>
                      <a:pt x="19" y="86"/>
                      <a:pt x="26" y="93"/>
                      <a:pt x="35" y="93"/>
                    </a:cubicBezTo>
                    <a:cubicBezTo>
                      <a:pt x="44" y="93"/>
                      <a:pt x="52" y="86"/>
                      <a:pt x="52" y="77"/>
                    </a:cubicBezTo>
                    <a:cubicBezTo>
                      <a:pt x="52" y="74"/>
                      <a:pt x="51" y="70"/>
                      <a:pt x="49" y="68"/>
                    </a:cubicBezTo>
                    <a:cubicBezTo>
                      <a:pt x="62" y="63"/>
                      <a:pt x="71" y="50"/>
                      <a:pt x="71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7" name="Oval 6">
                <a:extLst>
                  <a:ext uri="{FF2B5EF4-FFF2-40B4-BE49-F238E27FC236}">
                    <a16:creationId xmlns:a16="http://schemas.microsoft.com/office/drawing/2014/main" id="{ADE6D44D-BD26-4542-B95D-24C4CBDF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03" y="3556024"/>
                <a:ext cx="123825" cy="1238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8" name="Oval 7">
                <a:extLst>
                  <a:ext uri="{FF2B5EF4-FFF2-40B4-BE49-F238E27FC236}">
                    <a16:creationId xmlns:a16="http://schemas.microsoft.com/office/drawing/2014/main" id="{17737AD4-1290-4697-B9BC-A2584EB15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28" y="3589362"/>
                <a:ext cx="55562" cy="571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5FF613B1-6753-48C6-9F35-D76044E9D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19537"/>
                <a:ext cx="123825" cy="33338"/>
              </a:xfrm>
              <a:custGeom>
                <a:avLst/>
                <a:gdLst>
                  <a:gd name="T0" fmla="*/ 0 w 37"/>
                  <a:gd name="T1" fmla="*/ 7 h 10"/>
                  <a:gd name="T2" fmla="*/ 14 w 37"/>
                  <a:gd name="T3" fmla="*/ 1 h 10"/>
                  <a:gd name="T4" fmla="*/ 22 w 37"/>
                  <a:gd name="T5" fmla="*/ 1 h 10"/>
                  <a:gd name="T6" fmla="*/ 37 w 3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0">
                    <a:moveTo>
                      <a:pt x="0" y="7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6" y="0"/>
                      <a:pt x="19" y="0"/>
                      <a:pt x="22" y="1"/>
                    </a:cubicBezTo>
                    <a:cubicBezTo>
                      <a:pt x="37" y="10"/>
                      <a:pt x="37" y="10"/>
                      <a:pt x="37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96A2DF2A-9F0C-4588-BD19-2095590E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52874"/>
                <a:ext cx="103187" cy="30163"/>
              </a:xfrm>
              <a:custGeom>
                <a:avLst/>
                <a:gdLst>
                  <a:gd name="T0" fmla="*/ 0 w 31"/>
                  <a:gd name="T1" fmla="*/ 5 h 9"/>
                  <a:gd name="T2" fmla="*/ 12 w 31"/>
                  <a:gd name="T3" fmla="*/ 1 h 9"/>
                  <a:gd name="T4" fmla="*/ 20 w 31"/>
                  <a:gd name="T5" fmla="*/ 2 h 9"/>
                  <a:gd name="T6" fmla="*/ 31 w 31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9">
                    <a:moveTo>
                      <a:pt x="0" y="5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31" y="9"/>
                      <a:pt x="31" y="9"/>
                      <a:pt x="31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BEAFD98E-1667-4446-A141-ED32E5B92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03" y="3790974"/>
                <a:ext cx="79375" cy="30163"/>
              </a:xfrm>
              <a:custGeom>
                <a:avLst/>
                <a:gdLst>
                  <a:gd name="T0" fmla="*/ 0 w 24"/>
                  <a:gd name="T1" fmla="*/ 0 h 9"/>
                  <a:gd name="T2" fmla="*/ 13 w 24"/>
                  <a:gd name="T3" fmla="*/ 0 h 9"/>
                  <a:gd name="T4" fmla="*/ 21 w 24"/>
                  <a:gd name="T5" fmla="*/ 5 h 9"/>
                  <a:gd name="T6" fmla="*/ 24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5"/>
                    </a:cubicBezTo>
                    <a:cubicBezTo>
                      <a:pt x="24" y="9"/>
                      <a:pt x="24" y="9"/>
                      <a:pt x="24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4AC40E57-98ED-4CDD-AD21-92888FD77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16" y="3806849"/>
                <a:ext cx="33337" cy="47625"/>
              </a:xfrm>
              <a:custGeom>
                <a:avLst/>
                <a:gdLst>
                  <a:gd name="T0" fmla="*/ 0 w 10"/>
                  <a:gd name="T1" fmla="*/ 0 h 14"/>
                  <a:gd name="T2" fmla="*/ 3 w 10"/>
                  <a:gd name="T3" fmla="*/ 1 h 14"/>
                  <a:gd name="T4" fmla="*/ 6 w 10"/>
                  <a:gd name="T5" fmla="*/ 14 h 14"/>
                  <a:gd name="T6" fmla="*/ 6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8" y="3"/>
                      <a:pt x="10" y="10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01E909F-1D8B-4EAF-A08C-A08DB21BE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1" y="3719537"/>
                <a:ext cx="120650" cy="33338"/>
              </a:xfrm>
              <a:custGeom>
                <a:avLst/>
                <a:gdLst>
                  <a:gd name="T0" fmla="*/ 36 w 36"/>
                  <a:gd name="T1" fmla="*/ 7 h 10"/>
                  <a:gd name="T2" fmla="*/ 23 w 36"/>
                  <a:gd name="T3" fmla="*/ 1 h 10"/>
                  <a:gd name="T4" fmla="*/ 15 w 36"/>
                  <a:gd name="T5" fmla="*/ 1 h 10"/>
                  <a:gd name="T6" fmla="*/ 0 w 36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09F384C2-D51A-4489-A948-76A73596C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" y="3752874"/>
                <a:ext cx="107950" cy="30163"/>
              </a:xfrm>
              <a:custGeom>
                <a:avLst/>
                <a:gdLst>
                  <a:gd name="T0" fmla="*/ 32 w 32"/>
                  <a:gd name="T1" fmla="*/ 5 h 9"/>
                  <a:gd name="T2" fmla="*/ 19 w 32"/>
                  <a:gd name="T3" fmla="*/ 1 h 9"/>
                  <a:gd name="T4" fmla="*/ 12 w 32"/>
                  <a:gd name="T5" fmla="*/ 2 h 9"/>
                  <a:gd name="T6" fmla="*/ 0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B20B34E-4431-437D-A08B-E00BCF86C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790974"/>
                <a:ext cx="79375" cy="30163"/>
              </a:xfrm>
              <a:custGeom>
                <a:avLst/>
                <a:gdLst>
                  <a:gd name="T0" fmla="*/ 24 w 24"/>
                  <a:gd name="T1" fmla="*/ 0 h 9"/>
                  <a:gd name="T2" fmla="*/ 10 w 24"/>
                  <a:gd name="T3" fmla="*/ 0 h 9"/>
                  <a:gd name="T4" fmla="*/ 2 w 24"/>
                  <a:gd name="T5" fmla="*/ 5 h 9"/>
                  <a:gd name="T6" fmla="*/ 0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2"/>
                      <a:pt x="2" y="5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7DB5D09E-A438-478C-B988-B61785BFC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66" y="3806849"/>
                <a:ext cx="30162" cy="47625"/>
              </a:xfrm>
              <a:custGeom>
                <a:avLst/>
                <a:gdLst>
                  <a:gd name="T0" fmla="*/ 9 w 9"/>
                  <a:gd name="T1" fmla="*/ 0 h 14"/>
                  <a:gd name="T2" fmla="*/ 7 w 9"/>
                  <a:gd name="T3" fmla="*/ 1 h 14"/>
                  <a:gd name="T4" fmla="*/ 3 w 9"/>
                  <a:gd name="T5" fmla="*/ 14 h 14"/>
                  <a:gd name="T6" fmla="*/ 3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" y="3"/>
                      <a:pt x="0" y="10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4A5DEE9-07AC-40D6-8D3B-79499EA80EF7}"/>
                </a:ext>
              </a:extLst>
            </p:cNvPr>
            <p:cNvGrpSpPr/>
            <p:nvPr/>
          </p:nvGrpSpPr>
          <p:grpSpPr>
            <a:xfrm>
              <a:off x="1631744" y="3018752"/>
              <a:ext cx="316387" cy="323548"/>
              <a:chOff x="24391" y="3495699"/>
              <a:chExt cx="350837" cy="358775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F9016703-2D97-43DB-A565-204091677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495699"/>
                <a:ext cx="236537" cy="311150"/>
              </a:xfrm>
              <a:custGeom>
                <a:avLst/>
                <a:gdLst>
                  <a:gd name="T0" fmla="*/ 71 w 71"/>
                  <a:gd name="T1" fmla="*/ 35 h 93"/>
                  <a:gd name="T2" fmla="*/ 35 w 71"/>
                  <a:gd name="T3" fmla="*/ 0 h 93"/>
                  <a:gd name="T4" fmla="*/ 0 w 71"/>
                  <a:gd name="T5" fmla="*/ 35 h 93"/>
                  <a:gd name="T6" fmla="*/ 22 w 71"/>
                  <a:gd name="T7" fmla="*/ 68 h 93"/>
                  <a:gd name="T8" fmla="*/ 19 w 71"/>
                  <a:gd name="T9" fmla="*/ 77 h 93"/>
                  <a:gd name="T10" fmla="*/ 35 w 71"/>
                  <a:gd name="T11" fmla="*/ 93 h 93"/>
                  <a:gd name="T12" fmla="*/ 52 w 71"/>
                  <a:gd name="T13" fmla="*/ 77 h 93"/>
                  <a:gd name="T14" fmla="*/ 49 w 71"/>
                  <a:gd name="T15" fmla="*/ 68 h 93"/>
                  <a:gd name="T16" fmla="*/ 71 w 71"/>
                  <a:gd name="T1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93">
                    <a:moveTo>
                      <a:pt x="71" y="35"/>
                    </a:moveTo>
                    <a:cubicBezTo>
                      <a:pt x="71" y="16"/>
                      <a:pt x="5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0"/>
                      <a:pt x="9" y="63"/>
                      <a:pt x="22" y="68"/>
                    </a:cubicBezTo>
                    <a:cubicBezTo>
                      <a:pt x="20" y="70"/>
                      <a:pt x="19" y="74"/>
                      <a:pt x="19" y="77"/>
                    </a:cubicBezTo>
                    <a:cubicBezTo>
                      <a:pt x="19" y="86"/>
                      <a:pt x="26" y="93"/>
                      <a:pt x="35" y="93"/>
                    </a:cubicBezTo>
                    <a:cubicBezTo>
                      <a:pt x="44" y="93"/>
                      <a:pt x="52" y="86"/>
                      <a:pt x="52" y="77"/>
                    </a:cubicBezTo>
                    <a:cubicBezTo>
                      <a:pt x="52" y="74"/>
                      <a:pt x="51" y="70"/>
                      <a:pt x="49" y="68"/>
                    </a:cubicBezTo>
                    <a:cubicBezTo>
                      <a:pt x="62" y="63"/>
                      <a:pt x="71" y="50"/>
                      <a:pt x="71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9" name="Oval 6">
                <a:extLst>
                  <a:ext uri="{FF2B5EF4-FFF2-40B4-BE49-F238E27FC236}">
                    <a16:creationId xmlns:a16="http://schemas.microsoft.com/office/drawing/2014/main" id="{E16CA805-9A63-4180-A4D1-079A75E7A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03" y="3556024"/>
                <a:ext cx="123825" cy="12382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0" name="Oval 7">
                <a:extLst>
                  <a:ext uri="{FF2B5EF4-FFF2-40B4-BE49-F238E27FC236}">
                    <a16:creationId xmlns:a16="http://schemas.microsoft.com/office/drawing/2014/main" id="{6F1D6CE1-9C89-41FC-B56C-BD850F941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28" y="3589362"/>
                <a:ext cx="55562" cy="571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212C398F-C03C-4174-A08C-E30683CC3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19537"/>
                <a:ext cx="123825" cy="33338"/>
              </a:xfrm>
              <a:custGeom>
                <a:avLst/>
                <a:gdLst>
                  <a:gd name="T0" fmla="*/ 0 w 37"/>
                  <a:gd name="T1" fmla="*/ 7 h 10"/>
                  <a:gd name="T2" fmla="*/ 14 w 37"/>
                  <a:gd name="T3" fmla="*/ 1 h 10"/>
                  <a:gd name="T4" fmla="*/ 22 w 37"/>
                  <a:gd name="T5" fmla="*/ 1 h 10"/>
                  <a:gd name="T6" fmla="*/ 37 w 3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0">
                    <a:moveTo>
                      <a:pt x="0" y="7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6" y="0"/>
                      <a:pt x="19" y="0"/>
                      <a:pt x="22" y="1"/>
                    </a:cubicBezTo>
                    <a:cubicBezTo>
                      <a:pt x="37" y="10"/>
                      <a:pt x="37" y="10"/>
                      <a:pt x="37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6BE004F9-A7F0-4ADD-A7C5-B6F197B97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52874"/>
                <a:ext cx="103187" cy="30163"/>
              </a:xfrm>
              <a:custGeom>
                <a:avLst/>
                <a:gdLst>
                  <a:gd name="T0" fmla="*/ 0 w 31"/>
                  <a:gd name="T1" fmla="*/ 5 h 9"/>
                  <a:gd name="T2" fmla="*/ 12 w 31"/>
                  <a:gd name="T3" fmla="*/ 1 h 9"/>
                  <a:gd name="T4" fmla="*/ 20 w 31"/>
                  <a:gd name="T5" fmla="*/ 2 h 9"/>
                  <a:gd name="T6" fmla="*/ 31 w 31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9">
                    <a:moveTo>
                      <a:pt x="0" y="5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31" y="9"/>
                      <a:pt x="31" y="9"/>
                      <a:pt x="31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38731D53-2330-4CB0-826C-ABB24B1F1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03" y="3790974"/>
                <a:ext cx="79375" cy="30163"/>
              </a:xfrm>
              <a:custGeom>
                <a:avLst/>
                <a:gdLst>
                  <a:gd name="T0" fmla="*/ 0 w 24"/>
                  <a:gd name="T1" fmla="*/ 0 h 9"/>
                  <a:gd name="T2" fmla="*/ 13 w 24"/>
                  <a:gd name="T3" fmla="*/ 0 h 9"/>
                  <a:gd name="T4" fmla="*/ 21 w 24"/>
                  <a:gd name="T5" fmla="*/ 5 h 9"/>
                  <a:gd name="T6" fmla="*/ 24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5"/>
                    </a:cubicBezTo>
                    <a:cubicBezTo>
                      <a:pt x="24" y="9"/>
                      <a:pt x="24" y="9"/>
                      <a:pt x="24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67EBB267-8F6D-45EB-BE0D-FF5183D22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16" y="3806849"/>
                <a:ext cx="33337" cy="47625"/>
              </a:xfrm>
              <a:custGeom>
                <a:avLst/>
                <a:gdLst>
                  <a:gd name="T0" fmla="*/ 0 w 10"/>
                  <a:gd name="T1" fmla="*/ 0 h 14"/>
                  <a:gd name="T2" fmla="*/ 3 w 10"/>
                  <a:gd name="T3" fmla="*/ 1 h 14"/>
                  <a:gd name="T4" fmla="*/ 6 w 10"/>
                  <a:gd name="T5" fmla="*/ 14 h 14"/>
                  <a:gd name="T6" fmla="*/ 6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8" y="3"/>
                      <a:pt x="10" y="10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BA9E216C-9F3E-4644-B175-CD20B026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1" y="3719537"/>
                <a:ext cx="120650" cy="33338"/>
              </a:xfrm>
              <a:custGeom>
                <a:avLst/>
                <a:gdLst>
                  <a:gd name="T0" fmla="*/ 36 w 36"/>
                  <a:gd name="T1" fmla="*/ 7 h 10"/>
                  <a:gd name="T2" fmla="*/ 23 w 36"/>
                  <a:gd name="T3" fmla="*/ 1 h 10"/>
                  <a:gd name="T4" fmla="*/ 15 w 36"/>
                  <a:gd name="T5" fmla="*/ 1 h 10"/>
                  <a:gd name="T6" fmla="*/ 0 w 36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175BBBD5-71CE-4F6C-A2DB-F68AEB80E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" y="3752874"/>
                <a:ext cx="107950" cy="30163"/>
              </a:xfrm>
              <a:custGeom>
                <a:avLst/>
                <a:gdLst>
                  <a:gd name="T0" fmla="*/ 32 w 32"/>
                  <a:gd name="T1" fmla="*/ 5 h 9"/>
                  <a:gd name="T2" fmla="*/ 19 w 32"/>
                  <a:gd name="T3" fmla="*/ 1 h 9"/>
                  <a:gd name="T4" fmla="*/ 12 w 32"/>
                  <a:gd name="T5" fmla="*/ 2 h 9"/>
                  <a:gd name="T6" fmla="*/ 0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7" name="Freeform 14">
                <a:extLst>
                  <a:ext uri="{FF2B5EF4-FFF2-40B4-BE49-F238E27FC236}">
                    <a16:creationId xmlns:a16="http://schemas.microsoft.com/office/drawing/2014/main" id="{5AA38D2F-857A-4655-ABA0-0262A7DDD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790974"/>
                <a:ext cx="79375" cy="30163"/>
              </a:xfrm>
              <a:custGeom>
                <a:avLst/>
                <a:gdLst>
                  <a:gd name="T0" fmla="*/ 24 w 24"/>
                  <a:gd name="T1" fmla="*/ 0 h 9"/>
                  <a:gd name="T2" fmla="*/ 10 w 24"/>
                  <a:gd name="T3" fmla="*/ 0 h 9"/>
                  <a:gd name="T4" fmla="*/ 2 w 24"/>
                  <a:gd name="T5" fmla="*/ 5 h 9"/>
                  <a:gd name="T6" fmla="*/ 0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2"/>
                      <a:pt x="2" y="5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8" name="Freeform 15">
                <a:extLst>
                  <a:ext uri="{FF2B5EF4-FFF2-40B4-BE49-F238E27FC236}">
                    <a16:creationId xmlns:a16="http://schemas.microsoft.com/office/drawing/2014/main" id="{50E521F3-1E56-4EA8-BB06-DD3BA41D1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66" y="3806849"/>
                <a:ext cx="30162" cy="47625"/>
              </a:xfrm>
              <a:custGeom>
                <a:avLst/>
                <a:gdLst>
                  <a:gd name="T0" fmla="*/ 9 w 9"/>
                  <a:gd name="T1" fmla="*/ 0 h 14"/>
                  <a:gd name="T2" fmla="*/ 7 w 9"/>
                  <a:gd name="T3" fmla="*/ 1 h 14"/>
                  <a:gd name="T4" fmla="*/ 3 w 9"/>
                  <a:gd name="T5" fmla="*/ 14 h 14"/>
                  <a:gd name="T6" fmla="*/ 3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" y="3"/>
                      <a:pt x="0" y="10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</p:grpSp>
      </p:grp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C24C1A6A-77C3-964B-9A83-B21AB798F8CB}"/>
              </a:ext>
            </a:extLst>
          </p:cNvPr>
          <p:cNvSpPr txBox="1">
            <a:spLocks/>
          </p:cNvSpPr>
          <p:nvPr/>
        </p:nvSpPr>
        <p:spPr>
          <a:xfrm>
            <a:off x="4148566" y="1776169"/>
            <a:ext cx="4754873" cy="193284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Automatically discovers data and stores schema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Catalog makes data searchable and available for ETL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Catalog contains table and job definitions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Computes statistics to make queries efficient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itle 5">
            <a:extLst>
              <a:ext uri="{FF2B5EF4-FFF2-40B4-BE49-F238E27FC236}">
                <a16:creationId xmlns:a16="http://schemas.microsoft.com/office/drawing/2014/main" id="{AF280FBA-E7FC-A94A-B796-24F2A258E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0" y="256066"/>
            <a:ext cx="8609496" cy="686858"/>
          </a:xfrm>
        </p:spPr>
        <p:txBody>
          <a:bodyPr>
            <a:normAutofit fontScale="90000"/>
          </a:bodyPr>
          <a:lstStyle/>
          <a:p>
            <a:r>
              <a:rPr lang="en-US" dirty="0"/>
              <a:t>AWS Glue - Components</a:t>
            </a:r>
            <a:br>
              <a:rPr lang="en-US" dirty="0"/>
            </a:br>
            <a:r>
              <a:rPr lang="en-US" sz="1800" dirty="0"/>
              <a:t>Make data discoverable 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02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AWS Glue</a:t>
            </a:r>
            <a:r>
              <a:rPr lang="en-US" sz="2450" spc="10" dirty="0"/>
              <a:t> - </a:t>
            </a:r>
            <a:r>
              <a:rPr sz="2450" spc="10" dirty="0"/>
              <a:t>How </a:t>
            </a:r>
            <a:r>
              <a:rPr sz="2450" dirty="0"/>
              <a:t>it</a:t>
            </a:r>
            <a:r>
              <a:rPr sz="2450" spc="-40" dirty="0"/>
              <a:t> </a:t>
            </a:r>
            <a:r>
              <a:rPr sz="2450" spc="5" dirty="0"/>
              <a:t>works</a:t>
            </a:r>
            <a:endParaRPr sz="2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CBF945-8BA5-264F-83F1-A8CDB0AD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742950"/>
            <a:ext cx="8293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99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Querying data in Amazon S3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Amazon Athena and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 Spectrum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42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Interactive </a:t>
            </a:r>
            <a:r>
              <a:rPr lang="en-US" sz="2450" spc="10" dirty="0">
                <a:solidFill>
                  <a:schemeClr val="bg1">
                    <a:lumMod val="95000"/>
                  </a:schemeClr>
                </a:solidFill>
              </a:rPr>
              <a:t>q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uery</a:t>
            </a:r>
            <a:r>
              <a:rPr lang="en-US" sz="2450" spc="-5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service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1411" y="1441449"/>
            <a:ext cx="3980689" cy="2064668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 directly from Amazon</a:t>
            </a:r>
            <a:r>
              <a:rPr sz="20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ANSI</a:t>
            </a:r>
            <a:r>
              <a:rPr sz="20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SQL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Serverless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Multiple </a:t>
            </a:r>
            <a:r>
              <a:rPr lang="en-US"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ata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ormats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Cost</a:t>
            </a:r>
            <a:r>
              <a:rPr lang="en-US" sz="20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lang="en-US"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ffective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5370" y="1274238"/>
            <a:ext cx="101600" cy="3115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6487" y="1299083"/>
            <a:ext cx="1270" cy="3021965"/>
          </a:xfrm>
          <a:custGeom>
            <a:avLst/>
            <a:gdLst/>
            <a:ahLst/>
            <a:cxnLst/>
            <a:rect l="l" t="t" r="r" b="b"/>
            <a:pathLst>
              <a:path w="1269" h="3021965">
                <a:moveTo>
                  <a:pt x="763" y="0"/>
                </a:moveTo>
                <a:lnTo>
                  <a:pt x="0" y="3021961"/>
                </a:lnTo>
              </a:path>
            </a:pathLst>
          </a:custGeom>
          <a:ln w="63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7111" y="2694241"/>
            <a:ext cx="115252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6675">
              <a:lnSpc>
                <a:spcPct val="100699"/>
              </a:lnSpc>
              <a:spcBef>
                <a:spcPts val="80"/>
              </a:spcBef>
            </a:pPr>
            <a:r>
              <a:rPr sz="24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</a:t>
            </a:r>
            <a:r>
              <a:rPr sz="24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</a:t>
            </a:r>
            <a:r>
              <a:rPr sz="2400" spc="-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az</a:t>
            </a:r>
            <a:r>
              <a:rPr sz="24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</a:t>
            </a:r>
            <a:r>
              <a:rPr sz="24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  </a:t>
            </a:r>
            <a:r>
              <a:rPr sz="24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Athena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228" y="1698650"/>
            <a:ext cx="804284" cy="799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6450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Familiar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echnologies </a:t>
            </a:r>
            <a:r>
              <a:rPr lang="en-US" sz="2450" spc="10" dirty="0">
                <a:solidFill>
                  <a:schemeClr val="bg1">
                    <a:lumMod val="95000"/>
                  </a:schemeClr>
                </a:solidFill>
              </a:rPr>
              <a:t>u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nder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overs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2746" y="1220012"/>
            <a:ext cx="3945254" cy="29654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b="1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Used </a:t>
            </a:r>
            <a:r>
              <a:rPr sz="1800" b="1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for </a:t>
            </a:r>
            <a:r>
              <a:rPr sz="1800" b="1" spc="8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SQL</a:t>
            </a:r>
            <a:r>
              <a:rPr sz="1800" b="1" spc="-254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</a:t>
            </a:r>
            <a:r>
              <a:rPr sz="1800" b="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ueries</a:t>
            </a:r>
            <a:endParaRPr sz="1800" dirty="0">
              <a:solidFill>
                <a:schemeClr val="bg1">
                  <a:lumMod val="95000"/>
                </a:schemeClr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2600"/>
              </a:lnSpc>
              <a:spcBef>
                <a:spcPts val="130"/>
              </a:spcBef>
            </a:pPr>
            <a:r>
              <a:rPr sz="16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In-memory distributed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 </a:t>
            </a:r>
            <a:r>
              <a:rPr sz="16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engine  </a:t>
            </a:r>
            <a:r>
              <a:rPr sz="16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ANSI-SQL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compatible </a:t>
            </a:r>
            <a:r>
              <a:rPr sz="16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</a:t>
            </a:r>
            <a:r>
              <a:rPr sz="1600" spc="-1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extensions</a:t>
            </a:r>
          </a:p>
          <a:p>
            <a:pPr>
              <a:lnSpc>
                <a:spcPct val="100000"/>
              </a:lnSpc>
            </a:pPr>
            <a:endParaRPr sz="21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12700" marR="1061085">
              <a:lnSpc>
                <a:spcPct val="119900"/>
              </a:lnSpc>
            </a:pPr>
            <a:r>
              <a:rPr sz="1800" b="1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Used </a:t>
            </a:r>
            <a:r>
              <a:rPr sz="1800" b="1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for </a:t>
            </a:r>
            <a:r>
              <a:rPr sz="1800" b="1" spc="7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DDL</a:t>
            </a:r>
            <a:r>
              <a:rPr sz="1800" b="1" spc="-30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functionality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Complex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 </a:t>
            </a:r>
            <a:r>
              <a:rPr sz="16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types  </a:t>
            </a:r>
            <a:endParaRPr lang="en-US" sz="1600" spc="1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12700" marR="1061085">
              <a:lnSpc>
                <a:spcPct val="119900"/>
              </a:lnSpc>
            </a:pPr>
            <a:r>
              <a:rPr sz="1600" spc="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Multitude </a:t>
            </a:r>
            <a:r>
              <a:rPr sz="16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formats  </a:t>
            </a:r>
            <a:r>
              <a:rPr sz="16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Supports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</a:t>
            </a:r>
            <a:r>
              <a:rPr sz="160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partitioning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588" y="3240115"/>
            <a:ext cx="1139996" cy="1022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441" y="1460211"/>
            <a:ext cx="1983841" cy="915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63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7625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00899"/>
              </a:lnSpc>
              <a:spcBef>
                <a:spcPts val="90"/>
              </a:spcBef>
            </a:pPr>
            <a:r>
              <a:rPr sz="2450" spc="10" dirty="0"/>
              <a:t>Comparing </a:t>
            </a:r>
            <a:r>
              <a:rPr sz="2450" spc="5" dirty="0"/>
              <a:t>performance and cost savings for compression</a:t>
            </a:r>
            <a:r>
              <a:rPr lang="en-US" sz="2450" spc="5" dirty="0"/>
              <a:t> </a:t>
            </a:r>
            <a:r>
              <a:rPr sz="2450" spc="5" dirty="0"/>
              <a:t>and columnar</a:t>
            </a:r>
            <a:r>
              <a:rPr sz="2450" dirty="0"/>
              <a:t> </a:t>
            </a:r>
            <a:r>
              <a:rPr sz="2450" spc="5" dirty="0"/>
              <a:t>format</a:t>
            </a:r>
            <a:endParaRPr sz="2450" dirty="0"/>
          </a:p>
        </p:txBody>
      </p:sp>
      <p:sp>
        <p:nvSpPr>
          <p:cNvPr id="3" name="object 3"/>
          <p:cNvSpPr/>
          <p:nvPr/>
        </p:nvSpPr>
        <p:spPr>
          <a:xfrm>
            <a:off x="504498" y="1380610"/>
            <a:ext cx="1625600" cy="600075"/>
          </a:xfrm>
          <a:custGeom>
            <a:avLst/>
            <a:gdLst/>
            <a:ahLst/>
            <a:cxnLst/>
            <a:rect l="l" t="t" r="r" b="b"/>
            <a:pathLst>
              <a:path w="1625600" h="600075">
                <a:moveTo>
                  <a:pt x="0" y="599852"/>
                </a:moveTo>
                <a:lnTo>
                  <a:pt x="1625003" y="599852"/>
                </a:lnTo>
                <a:lnTo>
                  <a:pt x="1625003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9497" y="1380610"/>
            <a:ext cx="1636395" cy="600075"/>
          </a:xfrm>
          <a:custGeom>
            <a:avLst/>
            <a:gdLst/>
            <a:ahLst/>
            <a:cxnLst/>
            <a:rect l="l" t="t" r="r" b="b"/>
            <a:pathLst>
              <a:path w="1636395" h="600075">
                <a:moveTo>
                  <a:pt x="0" y="599852"/>
                </a:moveTo>
                <a:lnTo>
                  <a:pt x="1636128" y="599852"/>
                </a:lnTo>
                <a:lnTo>
                  <a:pt x="1636128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65626" y="1380610"/>
            <a:ext cx="1591945" cy="600075"/>
          </a:xfrm>
          <a:custGeom>
            <a:avLst/>
            <a:gdLst/>
            <a:ahLst/>
            <a:cxnLst/>
            <a:rect l="l" t="t" r="r" b="b"/>
            <a:pathLst>
              <a:path w="1591945" h="600075">
                <a:moveTo>
                  <a:pt x="0" y="599852"/>
                </a:moveTo>
                <a:lnTo>
                  <a:pt x="1591614" y="599852"/>
                </a:lnTo>
                <a:lnTo>
                  <a:pt x="1591614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57240" y="1380610"/>
            <a:ext cx="1670050" cy="600075"/>
          </a:xfrm>
          <a:custGeom>
            <a:avLst/>
            <a:gdLst/>
            <a:ahLst/>
            <a:cxnLst/>
            <a:rect l="l" t="t" r="r" b="b"/>
            <a:pathLst>
              <a:path w="1670050" h="600075">
                <a:moveTo>
                  <a:pt x="0" y="599852"/>
                </a:moveTo>
                <a:lnTo>
                  <a:pt x="1669516" y="599852"/>
                </a:lnTo>
                <a:lnTo>
                  <a:pt x="1669516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26770" y="1380610"/>
            <a:ext cx="1480820" cy="600075"/>
          </a:xfrm>
          <a:custGeom>
            <a:avLst/>
            <a:gdLst/>
            <a:ahLst/>
            <a:cxnLst/>
            <a:rect l="l" t="t" r="r" b="b"/>
            <a:pathLst>
              <a:path w="1480820" h="600075">
                <a:moveTo>
                  <a:pt x="0" y="599852"/>
                </a:moveTo>
                <a:lnTo>
                  <a:pt x="1480311" y="599852"/>
                </a:lnTo>
                <a:lnTo>
                  <a:pt x="1480311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378" y="1556893"/>
            <a:ext cx="636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ata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85377" y="1450213"/>
            <a:ext cx="13087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</a:t>
            </a:r>
            <a:endParaRPr sz="1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1506" y="1556893"/>
            <a:ext cx="1267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 </a:t>
            </a:r>
            <a:r>
              <a:rPr lang="en-US"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un</a:t>
            </a:r>
            <a:r>
              <a:rPr sz="14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</a:t>
            </a:r>
            <a:endParaRPr sz="1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3121" y="1556893"/>
            <a:ext cx="1149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</a:t>
            </a:r>
            <a:r>
              <a:rPr sz="14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canned</a:t>
            </a:r>
            <a:endParaRPr sz="1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2650" y="1556893"/>
            <a:ext cx="3911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610884"/>
              </p:ext>
            </p:extLst>
          </p:nvPr>
        </p:nvGraphicFramePr>
        <p:xfrm>
          <a:off x="504687" y="1795653"/>
          <a:ext cx="8002903" cy="19806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9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857">
                <a:tc gridSpan="2">
                  <a:txBody>
                    <a:bodyPr/>
                    <a:lstStyle/>
                    <a:p>
                      <a:pPr marL="1693545">
                        <a:lnSpc>
                          <a:spcPts val="1545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/>
                          <a:cs typeface="Arial"/>
                        </a:rPr>
                        <a:t>Amazon 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/>
                          <a:cs typeface="Arial"/>
                        </a:rPr>
                        <a:t>S3</a:t>
                      </a: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1692910" algn="l"/>
                        </a:tabLst>
                      </a:pP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Data stored as</a:t>
                      </a: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1692910" algn="l"/>
                        </a:tabLst>
                      </a:pP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text files</a:t>
                      </a:r>
                      <a:endParaRPr sz="2100" baseline="-3373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98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236</a:t>
                      </a:r>
                      <a:r>
                        <a:rPr sz="1400" spc="-2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seconds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1.15</a:t>
                      </a:r>
                      <a:r>
                        <a:rPr sz="1400" spc="-7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TB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$5.75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Data stored</a:t>
                      </a:r>
                      <a:r>
                        <a:rPr sz="1400" spc="-1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in</a:t>
                      </a:r>
                    </a:p>
                    <a:p>
                      <a:pPr marL="67945">
                        <a:lnSpc>
                          <a:spcPts val="1660"/>
                        </a:lnSpc>
                        <a:tabLst>
                          <a:tab pos="1692910" algn="l"/>
                        </a:tabLst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Apache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parquet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	130</a:t>
                      </a:r>
                      <a:r>
                        <a:rPr sz="1400" spc="-1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GB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7810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  <a:p>
                      <a:pPr marL="517525">
                        <a:lnSpc>
                          <a:spcPts val="1660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6.78</a:t>
                      </a:r>
                      <a:r>
                        <a:rPr sz="1400" spc="-2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seconds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  <a:p>
                      <a:pPr marL="268605">
                        <a:lnSpc>
                          <a:spcPts val="1660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2.51</a:t>
                      </a:r>
                      <a:r>
                        <a:rPr sz="1400" spc="-5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GB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67105">
                        <a:lnSpc>
                          <a:spcPts val="1660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$0.013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67945">
                        <a:lnSpc>
                          <a:spcPts val="1545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format*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67945">
                        <a:lnSpc>
                          <a:spcPts val="1650"/>
                        </a:lnSpc>
                        <a:spcBef>
                          <a:spcPts val="190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Savings</a:t>
                      </a:r>
                      <a:r>
                        <a:rPr sz="1400" spc="-1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/</a:t>
                      </a:r>
                    </a:p>
                  </a:txBody>
                  <a:tcPr marL="0" marR="0" marT="24130" marB="0"/>
                </a:tc>
                <a:tc gridSpan="4">
                  <a:txBody>
                    <a:bodyPr/>
                    <a:lstStyle/>
                    <a:p>
                      <a:pPr marL="447040">
                        <a:lnSpc>
                          <a:spcPts val="1650"/>
                        </a:lnSpc>
                        <a:spcBef>
                          <a:spcPts val="190"/>
                        </a:spcBef>
                        <a:tabLst>
                          <a:tab pos="2082800" algn="l"/>
                          <a:tab pos="3674745" algn="l"/>
                          <a:tab pos="5344160" algn="l"/>
                        </a:tabLst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87%</a:t>
                      </a:r>
                      <a:r>
                        <a:rPr sz="1400" spc="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less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with	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34x</a:t>
                      </a:r>
                      <a:r>
                        <a:rPr sz="2100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faster	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99%</a:t>
                      </a:r>
                      <a:r>
                        <a:rPr sz="1400" spc="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less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data	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99.7%</a:t>
                      </a:r>
                      <a:r>
                        <a:rPr sz="2100" spc="-22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savings</a:t>
                      </a:r>
                      <a:endParaRPr sz="2100" baseline="-3373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41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104">
                <a:tc>
                  <a:txBody>
                    <a:bodyPr/>
                    <a:lstStyle/>
                    <a:p>
                      <a:pPr marL="67945">
                        <a:lnSpc>
                          <a:spcPts val="1465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Speedup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7040">
                        <a:lnSpc>
                          <a:spcPts val="1465"/>
                        </a:lnSpc>
                      </a:pP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parquet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93370" algn="ctr">
                        <a:lnSpc>
                          <a:spcPts val="1465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scanned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60378" y="3986527"/>
            <a:ext cx="6349365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(*compressed using Snappy</a:t>
            </a:r>
            <a:r>
              <a:rPr sz="135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compression)</a:t>
            </a:r>
            <a:endParaRPr sz="13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350" u="sng" spc="-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https://aws.amazon.com/blogs/big-data/analyzing-data-in-s3-using-amazon-athena/</a:t>
            </a:r>
            <a:endParaRPr sz="13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49904" y="2185808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 TB</a:t>
            </a:r>
          </a:p>
        </p:txBody>
      </p:sp>
    </p:spTree>
    <p:extLst>
      <p:ext uri="{BB962C8B-B14F-4D97-AF65-F5344CB8AC3E}">
        <p14:creationId xmlns:p14="http://schemas.microsoft.com/office/powerpoint/2010/main" val="30172311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98796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Amazon Redshift Spectrum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Extend the data warehouse to your Amazon S3 data lake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279964" y="1446425"/>
            <a:ext cx="4663846" cy="28931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Scale compute and storage separately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Join data across Amazon Redshift and Amazon S3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Amazon Redshift SQL queries against exabytes in Amazon S3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Stable query performance and unlimited concurrency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Parquet, ORC, Grok, Avro, &amp; CSV data formats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Pay only for the amount of data scanned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7726" y="1290152"/>
            <a:ext cx="3568149" cy="3049373"/>
          </a:xfrm>
          <a:prstGeom prst="roundRect">
            <a:avLst>
              <a:gd name="adj" fmla="val 4222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03769" y="2662377"/>
            <a:ext cx="147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 data lake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9863" y="2702338"/>
            <a:ext cx="147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 data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A6A989-AF48-4749-A24E-32A331B3F523}"/>
              </a:ext>
            </a:extLst>
          </p:cNvPr>
          <p:cNvGrpSpPr/>
          <p:nvPr/>
        </p:nvGrpSpPr>
        <p:grpSpPr>
          <a:xfrm>
            <a:off x="1294624" y="2168637"/>
            <a:ext cx="1844686" cy="565375"/>
            <a:chOff x="1294624" y="2532807"/>
            <a:chExt cx="1844686" cy="284876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294624" y="2532807"/>
              <a:ext cx="0" cy="28487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139310" y="2532807"/>
              <a:ext cx="0" cy="28487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25">
            <a:extLst>
              <a:ext uri="{FF2B5EF4-FFF2-40B4-BE49-F238E27FC236}">
                <a16:creationId xmlns:a16="http://schemas.microsoft.com/office/drawing/2014/main" id="{19FCE17D-7BA6-4135-B336-15A3AA262E74}"/>
              </a:ext>
            </a:extLst>
          </p:cNvPr>
          <p:cNvSpPr/>
          <p:nvPr/>
        </p:nvSpPr>
        <p:spPr>
          <a:xfrm>
            <a:off x="786000" y="1586957"/>
            <a:ext cx="2871600" cy="649046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Amazon Redshift Spectrum query engine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54755" y="1754876"/>
            <a:ext cx="360648" cy="323084"/>
            <a:chOff x="6524920" y="1978034"/>
            <a:chExt cx="535691" cy="535691"/>
          </a:xfrm>
        </p:grpSpPr>
        <p:pic>
          <p:nvPicPr>
            <p:cNvPr id="47" name="Graphic 41">
              <a:extLst>
                <a:ext uri="{FF2B5EF4-FFF2-40B4-BE49-F238E27FC236}">
                  <a16:creationId xmlns:a16="http://schemas.microsoft.com/office/drawing/2014/main" id="{1D4383FA-EE14-49EB-8354-77B21769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4920" y="1978034"/>
              <a:ext cx="535691" cy="535691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6558098" y="2019759"/>
              <a:ext cx="388263" cy="372791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4E5BE8-10F9-4667-B9CF-08899448FE20}"/>
              </a:ext>
            </a:extLst>
          </p:cNvPr>
          <p:cNvGrpSpPr/>
          <p:nvPr/>
        </p:nvGrpSpPr>
        <p:grpSpPr>
          <a:xfrm>
            <a:off x="974632" y="3278096"/>
            <a:ext cx="639984" cy="773864"/>
            <a:chOff x="786472" y="4572218"/>
            <a:chExt cx="459449" cy="528625"/>
          </a:xfrm>
          <a:noFill/>
        </p:grpSpPr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7A86F1FB-3DB0-4D93-9CDD-AC0FEBE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2" y="4642426"/>
              <a:ext cx="459449" cy="458417"/>
            </a:xfrm>
            <a:custGeom>
              <a:avLst/>
              <a:gdLst>
                <a:gd name="T0" fmla="*/ 426 w 426"/>
                <a:gd name="T1" fmla="*/ 0 h 425"/>
                <a:gd name="T2" fmla="*/ 426 w 426"/>
                <a:gd name="T3" fmla="*/ 360 h 425"/>
                <a:gd name="T4" fmla="*/ 213 w 426"/>
                <a:gd name="T5" fmla="*/ 425 h 425"/>
                <a:gd name="T6" fmla="*/ 0 w 426"/>
                <a:gd name="T7" fmla="*/ 360 h 425"/>
                <a:gd name="T8" fmla="*/ 0 w 426"/>
                <a:gd name="T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5">
                  <a:moveTo>
                    <a:pt x="426" y="0"/>
                  </a:moveTo>
                  <a:cubicBezTo>
                    <a:pt x="426" y="360"/>
                    <a:pt x="426" y="360"/>
                    <a:pt x="426" y="360"/>
                  </a:cubicBezTo>
                  <a:cubicBezTo>
                    <a:pt x="426" y="396"/>
                    <a:pt x="331" y="425"/>
                    <a:pt x="213" y="425"/>
                  </a:cubicBezTo>
                  <a:cubicBezTo>
                    <a:pt x="95" y="425"/>
                    <a:pt x="0" y="396"/>
                    <a:pt x="0" y="36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4C990E-1D33-45BF-84AF-97787490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472" y="4572218"/>
              <a:ext cx="459449" cy="139898"/>
            </a:xfrm>
            <a:prstGeom prst="ellipse">
              <a:avLst/>
            </a:pr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EE2E4FE-07A7-4F7C-B7EA-66E520DF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2" y="4771484"/>
              <a:ext cx="459449" cy="70209"/>
            </a:xfrm>
            <a:custGeom>
              <a:avLst/>
              <a:gdLst>
                <a:gd name="T0" fmla="*/ 0 w 426"/>
                <a:gd name="T1" fmla="*/ 0 h 65"/>
                <a:gd name="T2" fmla="*/ 213 w 426"/>
                <a:gd name="T3" fmla="*/ 65 h 65"/>
                <a:gd name="T4" fmla="*/ 426 w 42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6" h="65">
                  <a:moveTo>
                    <a:pt x="0" y="0"/>
                  </a:moveTo>
                  <a:cubicBezTo>
                    <a:pt x="0" y="36"/>
                    <a:pt x="95" y="65"/>
                    <a:pt x="213" y="65"/>
                  </a:cubicBezTo>
                  <a:cubicBezTo>
                    <a:pt x="331" y="65"/>
                    <a:pt x="426" y="36"/>
                    <a:pt x="426" y="0"/>
                  </a:cubicBezTo>
                </a:path>
              </a:pathLst>
            </a:cu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C16A1DD-302C-419E-8A7B-589B5932A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2" y="4896931"/>
              <a:ext cx="459449" cy="70209"/>
            </a:xfrm>
            <a:custGeom>
              <a:avLst/>
              <a:gdLst>
                <a:gd name="T0" fmla="*/ 0 w 426"/>
                <a:gd name="T1" fmla="*/ 0 h 65"/>
                <a:gd name="T2" fmla="*/ 213 w 426"/>
                <a:gd name="T3" fmla="*/ 65 h 65"/>
                <a:gd name="T4" fmla="*/ 426 w 42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6" h="65">
                  <a:moveTo>
                    <a:pt x="0" y="0"/>
                  </a:moveTo>
                  <a:cubicBezTo>
                    <a:pt x="0" y="36"/>
                    <a:pt x="95" y="65"/>
                    <a:pt x="213" y="65"/>
                  </a:cubicBezTo>
                  <a:cubicBezTo>
                    <a:pt x="331" y="65"/>
                    <a:pt x="426" y="36"/>
                    <a:pt x="426" y="0"/>
                  </a:cubicBezTo>
                </a:path>
              </a:pathLst>
            </a:cu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</p:grpSp>
      <p:grpSp>
        <p:nvGrpSpPr>
          <p:cNvPr id="62" name="Group 18">
            <a:extLst>
              <a:ext uri="{FF2B5EF4-FFF2-40B4-BE49-F238E27FC236}">
                <a16:creationId xmlns:a16="http://schemas.microsoft.com/office/drawing/2014/main" id="{D5201623-D308-47E2-AA21-0B9040CDC8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3797" y="3243988"/>
            <a:ext cx="831026" cy="831026"/>
            <a:chOff x="2322" y="1061"/>
            <a:chExt cx="1116" cy="1116"/>
          </a:xfrm>
          <a:noFill/>
        </p:grpSpPr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FA7B68A8-79F2-419F-BA39-8DED1E5D9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1477"/>
              <a:ext cx="1096" cy="64"/>
            </a:xfrm>
            <a:custGeom>
              <a:avLst/>
              <a:gdLst>
                <a:gd name="T0" fmla="*/ 0 w 531"/>
                <a:gd name="T1" fmla="*/ 7 h 31"/>
                <a:gd name="T2" fmla="*/ 30 w 531"/>
                <a:gd name="T3" fmla="*/ 16 h 31"/>
                <a:gd name="T4" fmla="*/ 187 w 531"/>
                <a:gd name="T5" fmla="*/ 16 h 31"/>
                <a:gd name="T6" fmla="*/ 187 w 531"/>
                <a:gd name="T7" fmla="*/ 16 h 31"/>
                <a:gd name="T8" fmla="*/ 344 w 531"/>
                <a:gd name="T9" fmla="*/ 16 h 31"/>
                <a:gd name="T10" fmla="*/ 344 w 531"/>
                <a:gd name="T11" fmla="*/ 16 h 31"/>
                <a:gd name="T12" fmla="*/ 501 w 531"/>
                <a:gd name="T13" fmla="*/ 16 h 31"/>
                <a:gd name="T14" fmla="*/ 531 w 531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31">
                  <a:moveTo>
                    <a:pt x="0" y="7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81" y="31"/>
                    <a:pt x="136" y="31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38" y="0"/>
                    <a:pt x="293" y="0"/>
                    <a:pt x="344" y="16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96" y="31"/>
                    <a:pt x="450" y="31"/>
                    <a:pt x="501" y="16"/>
                  </a:cubicBezTo>
                  <a:cubicBezTo>
                    <a:pt x="531" y="7"/>
                    <a:pt x="531" y="7"/>
                    <a:pt x="531" y="7"/>
                  </a:cubicBezTo>
                </a:path>
              </a:pathLst>
            </a:custGeom>
            <a:grp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501C5B69-E2BC-44C8-BAAA-38CF5004E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73"/>
              <a:ext cx="1108" cy="64"/>
            </a:xfrm>
            <a:custGeom>
              <a:avLst/>
              <a:gdLst>
                <a:gd name="T0" fmla="*/ 0 w 537"/>
                <a:gd name="T1" fmla="*/ 6 h 31"/>
                <a:gd name="T2" fmla="*/ 33 w 537"/>
                <a:gd name="T3" fmla="*/ 16 h 31"/>
                <a:gd name="T4" fmla="*/ 190 w 537"/>
                <a:gd name="T5" fmla="*/ 16 h 31"/>
                <a:gd name="T6" fmla="*/ 190 w 537"/>
                <a:gd name="T7" fmla="*/ 16 h 31"/>
                <a:gd name="T8" fmla="*/ 347 w 537"/>
                <a:gd name="T9" fmla="*/ 16 h 31"/>
                <a:gd name="T10" fmla="*/ 347 w 537"/>
                <a:gd name="T11" fmla="*/ 16 h 31"/>
                <a:gd name="T12" fmla="*/ 504 w 537"/>
                <a:gd name="T13" fmla="*/ 16 h 31"/>
                <a:gd name="T14" fmla="*/ 537 w 537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31">
                  <a:moveTo>
                    <a:pt x="0" y="6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84" y="31"/>
                    <a:pt x="139" y="31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241" y="0"/>
                    <a:pt x="296" y="0"/>
                    <a:pt x="347" y="16"/>
                  </a:cubicBezTo>
                  <a:cubicBezTo>
                    <a:pt x="347" y="16"/>
                    <a:pt x="347" y="16"/>
                    <a:pt x="347" y="16"/>
                  </a:cubicBezTo>
                  <a:cubicBezTo>
                    <a:pt x="399" y="31"/>
                    <a:pt x="453" y="31"/>
                    <a:pt x="504" y="16"/>
                  </a:cubicBezTo>
                  <a:cubicBezTo>
                    <a:pt x="537" y="6"/>
                    <a:pt x="537" y="6"/>
                    <a:pt x="537" y="6"/>
                  </a:cubicBezTo>
                </a:path>
              </a:pathLst>
            </a:custGeom>
            <a:grp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53AFFB05-E4B9-48E4-85B6-FC2B0919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061"/>
              <a:ext cx="1116" cy="1116"/>
            </a:xfrm>
            <a:prstGeom prst="ellipse">
              <a:avLst/>
            </a:prstGeom>
            <a:grp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4591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15142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Browse to the link below and select New VPC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Select </a:t>
            </a:r>
            <a:r>
              <a:rPr lang="en-US" sz="1800" dirty="0">
                <a:solidFill>
                  <a:schemeClr val="accent1"/>
                </a:solidFill>
              </a:rPr>
              <a:t>N. Virginia </a:t>
            </a:r>
            <a:r>
              <a:rPr lang="en-US" sz="1800" dirty="0"/>
              <a:t>or </a:t>
            </a:r>
            <a:r>
              <a:rPr lang="en-US" sz="1800" dirty="0">
                <a:solidFill>
                  <a:schemeClr val="accent1"/>
                </a:solidFill>
              </a:rPr>
              <a:t>Oregon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1"/>
                </a:solidFill>
              </a:rPr>
              <a:t>Ireland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1"/>
                </a:solidFill>
              </a:rPr>
              <a:t>Frankfurt</a:t>
            </a:r>
            <a:r>
              <a:rPr lang="en-US" sz="1800" dirty="0"/>
              <a:t> for the region to launch your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https://tinyurl.com/y6v2hjuz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4C9AB-4E52-E24C-BE35-96DCDCF19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1" y="2429009"/>
            <a:ext cx="7102536" cy="21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722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Defining external schema and creating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4056495"/>
          </a:xfrm>
        </p:spPr>
        <p:txBody>
          <a:bodyPr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Calibri" panose="020F0502020204030204"/>
                <a:ea typeface="DengXian" charset="-122"/>
                <a:cs typeface=""/>
              </a:rPr>
              <a:t>Define an external schema in Amazon Redshift using the Athena data catalog or your own Apache Hive Metastore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CREATE EXTERNAL SCHEMA &lt;schema_name&gt;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/>
                <a:ea typeface="DengXian" charset="-122"/>
                <a:cs typeface=""/>
              </a:rPr>
              <a:t>Query external tables using </a:t>
            </a:r>
            <a:r>
              <a:rPr lang="en-US" altLang="zh-CN" sz="2000" dirty="0">
                <a:latin typeface="Calibri" panose="020F0502020204030204"/>
                <a:cs typeface=""/>
              </a:rPr>
              <a:t>&lt;schema_name&gt;.&lt;table_name&gt;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altLang="zh-CN" sz="1400" dirty="0">
              <a:latin typeface="Calibri" panose="020F0502020204030204"/>
              <a:ea typeface="DengXian" charset="-122"/>
              <a:cs typeface="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/>
                <a:ea typeface="DengXian" charset="-122"/>
                <a:cs typeface=""/>
              </a:rPr>
              <a:t>Register external tables using AWS Glue Data Catalog, your Hive Metastore client, or from Amazon Redshift CREATE EXTERNAL TABLE syntax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CREATE EXTERNAL TABLE &lt;table_name&gt;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[PARTITIONED BY &lt;column_name, data_type, …&gt;]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STORED AS file_format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LOCATION s3_location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[TABLE PROPERTIES property_name=property_value, …];</a:t>
            </a:r>
          </a:p>
          <a:p>
            <a:pPr lvl="1" indent="0" defTabSz="914400">
              <a:spcBef>
                <a:spcPts val="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27113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50" dirty="0"/>
              <a:t>Recap: AWS Glue, Amazon Redshift Spectrum, and Athena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746895"/>
            <a:ext cx="5116830" cy="43458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the AWS Glue ETL job to convert and place the raw log data to parquet in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the AWS Glue crawler to extract schema for parquet data in Amazon S3 and place in AWS Glue Data Catalog (weblogs_&lt;environment&gt;.parquet)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the Redshift Spectrum external table to query parquet data in Amazon S3 (spectrum.parquet)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Athena to run queries on the same parquet data in Amazon S3 (weblogs_&lt;environment&gt;.parquet)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Both Athena and Redshift Spectrum use the same AWS Glue Data Catalog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95" y="1534026"/>
            <a:ext cx="3814011" cy="25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86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activities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370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First big data app workshop activities:</a:t>
            </a:r>
            <a:endParaRPr lang="en-US" sz="1600" spc="-5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1: Collect logs with Kinesis Data Firehose delivery stream—5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2: Real-time streaming queries using Kinesis Data Analytics—20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3: Deliver streaming results to Amazon Redshift—5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4: Transform weblogs  using AWS Glue—30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5: Query parquet data with Amazon Redshift Spectrum and Athena—30 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Total hands-on lab time: 90 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Activities have to be completed in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Pace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-5" dirty="0"/>
              <a:t>Helpers are available!</a:t>
            </a:r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pc="-5" dirty="0"/>
          </a:p>
          <a:p>
            <a:endParaRPr lang="en-US" spc="-5" dirty="0"/>
          </a:p>
          <a:p>
            <a:endParaRPr lang="en-US" spc="-5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9302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1</a:t>
            </a:r>
            <a:b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Collect logs using a </a:t>
            </a:r>
          </a:p>
          <a:p>
            <a:pPr marL="0" indent="0" algn="ctr">
              <a:buNone/>
            </a:pP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 Data Firehose </a:t>
            </a:r>
          </a:p>
          <a:p>
            <a:pPr marL="0" indent="0" algn="ctr">
              <a:buNone/>
            </a:pP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delivery stream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</a:t>
            </a:r>
            <a:r>
              <a:rPr sz="2450" spc="5" dirty="0"/>
              <a:t>pplication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281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4492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7950" y="3062529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59131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lang="en-US" sz="90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2875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764" y="1494574"/>
            <a:ext cx="2598420" cy="1951364"/>
          </a:xfrm>
          <a:custGeom>
            <a:avLst/>
            <a:gdLst/>
            <a:ahLst/>
            <a:cxnLst/>
            <a:rect l="l" t="t" r="r" b="b"/>
            <a:pathLst>
              <a:path w="2598420" h="1908810">
                <a:moveTo>
                  <a:pt x="0" y="0"/>
                </a:moveTo>
                <a:lnTo>
                  <a:pt x="2598361" y="0"/>
                </a:lnTo>
                <a:lnTo>
                  <a:pt x="259836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A0FFBE8-1F95-A44D-9C4D-85D8409E834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2D10F6-C0CA-0F44-BCC1-147F97575C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549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Collect logs </a:t>
            </a:r>
            <a:r>
              <a:rPr sz="2450" spc="10" dirty="0"/>
              <a:t>w/</a:t>
            </a:r>
            <a:r>
              <a:rPr sz="2450" spc="5" dirty="0"/>
              <a:t>a Kinesis </a:t>
            </a:r>
            <a:r>
              <a:rPr lang="en-US" sz="2450" spc="5" dirty="0"/>
              <a:t>Data </a:t>
            </a:r>
            <a:r>
              <a:rPr sz="2450" spc="5" dirty="0"/>
              <a:t>Firehose delivery</a:t>
            </a:r>
            <a:r>
              <a:rPr sz="2450" spc="40" dirty="0"/>
              <a:t> </a:t>
            </a:r>
            <a:r>
              <a:rPr sz="2450" spc="5" dirty="0"/>
              <a:t>stream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64719" y="895273"/>
            <a:ext cx="7969884" cy="3318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Write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—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Simulate writing transformed Apache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weblogs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 that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configured to deliver data into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 S3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bucket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marR="233679" indent="-285750">
              <a:lnSpc>
                <a:spcPct val="100000"/>
              </a:lnSpc>
              <a:spcBef>
                <a:spcPts val="145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There are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many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different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tools and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libraries that can be used to write data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stream. One popular option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called the Amazon Kinesis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Agent.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4524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5" dirty="0"/>
              <a:t>Collect logs </a:t>
            </a:r>
            <a:r>
              <a:rPr sz="2400" spc="10" dirty="0"/>
              <a:t>w/</a:t>
            </a:r>
            <a:r>
              <a:rPr sz="2400" spc="5" dirty="0"/>
              <a:t>a Kinesis </a:t>
            </a:r>
            <a:r>
              <a:rPr lang="en-US" sz="2400" spc="5" dirty="0"/>
              <a:t>Data </a:t>
            </a:r>
            <a:r>
              <a:rPr sz="2400" spc="5" dirty="0"/>
              <a:t>Firehose delivery</a:t>
            </a:r>
            <a:r>
              <a:rPr sz="2400" spc="35" dirty="0"/>
              <a:t> </a:t>
            </a:r>
            <a:r>
              <a:rPr sz="2400" spc="5" dirty="0"/>
              <a:t>stream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74065" y="1425765"/>
            <a:ext cx="7944484" cy="18985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So that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don’t have to install or set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 software on your machine,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 going to use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Lambda function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simulate using the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gent.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Lambda function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can populate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delivery stream using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template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simple to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setup.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4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Let’s get started!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923706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5" dirty="0"/>
              <a:t>Activity 1A: </a:t>
            </a:r>
            <a:r>
              <a:rPr lang="en-US" sz="2400" spc="10" dirty="0"/>
              <a:t>Verify Lambda function delivering logs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6C3A9-4CE2-4644-9BEF-8FDF680415EB}"/>
              </a:ext>
            </a:extLst>
          </p:cNvPr>
          <p:cNvSpPr txBox="1"/>
          <p:nvPr/>
        </p:nvSpPr>
        <p:spPr>
          <a:xfrm>
            <a:off x="355600" y="601211"/>
            <a:ext cx="6830460" cy="277922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Lambda console and find a function named like:</a:t>
            </a:r>
          </a:p>
          <a:p>
            <a:pPr marL="742950" lvl="1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&lt;StackName&gt;-KinesisStack-xxx-GenerateLogsLambdaFunc-xxxxxxx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Monitoring tab and click the “View logs in CloudWatch” button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View the top log stream and you should see Apache log entries like below: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D15D3-7B3C-8B48-97FD-8CB57AF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096864"/>
            <a:ext cx="8561069" cy="64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029D2-2921-9345-895B-8931F799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37" y="3254851"/>
            <a:ext cx="7192830" cy="141803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30DA3D-97B0-BB4F-AA73-58AD4FC5A287}"/>
              </a:ext>
            </a:extLst>
          </p:cNvPr>
          <p:cNvSpPr/>
          <p:nvPr/>
        </p:nvSpPr>
        <p:spPr bwMode="auto">
          <a:xfrm>
            <a:off x="6477000" y="2387600"/>
            <a:ext cx="1384300" cy="356895"/>
          </a:xfrm>
          <a:prstGeom prst="roundRect">
            <a:avLst/>
          </a:prstGeom>
          <a:noFill/>
          <a:ln w="3810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6492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32467"/>
            <a:ext cx="8741880" cy="7534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5" dirty="0"/>
              <a:t>Review</a:t>
            </a:r>
            <a:r>
              <a:rPr sz="2400" spc="5" dirty="0"/>
              <a:t>: </a:t>
            </a:r>
            <a:r>
              <a:rPr lang="en-US" sz="2400" spc="10" dirty="0"/>
              <a:t>Monitoring Kinesis Data Firehose delivery to Amazon S3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6C3A9-4CE2-4644-9BEF-8FDF680415EB}"/>
              </a:ext>
            </a:extLst>
          </p:cNvPr>
          <p:cNvSpPr txBox="1"/>
          <p:nvPr/>
        </p:nvSpPr>
        <p:spPr>
          <a:xfrm>
            <a:off x="355600" y="601211"/>
            <a:ext cx="8039697" cy="164352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Kinesis console, click on “Data Firehose” and find data stream named like:</a:t>
            </a:r>
          </a:p>
          <a:p>
            <a:pPr marL="742950" lvl="1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&lt;StackName&gt;-KinesisStack-xxx-FirehoseDeliveryStream-xxxxxxx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Monitoring tab and there should be metrics for delivery to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Amazon S3. This might take some time to show up.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3961D-A9A3-7543-A3F8-3E6256C0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67039"/>
            <a:ext cx="6105156" cy="22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3727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5" dirty="0"/>
              <a:t>Review</a:t>
            </a:r>
            <a:r>
              <a:rPr sz="2400" spc="5" dirty="0"/>
              <a:t>: </a:t>
            </a:r>
            <a:r>
              <a:rPr lang="en-US" sz="2400" spc="10" dirty="0"/>
              <a:t>Monitoring Kinesis Data Firehose Delivery to Amazon S3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6C3A9-4CE2-4644-9BEF-8FDF680415EB}"/>
              </a:ext>
            </a:extLst>
          </p:cNvPr>
          <p:cNvSpPr txBox="1"/>
          <p:nvPr/>
        </p:nvSpPr>
        <p:spPr>
          <a:xfrm>
            <a:off x="355600" y="601211"/>
            <a:ext cx="7918258" cy="142192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Kinesis console and click on “Data Firehose” and find data stream named like:</a:t>
            </a:r>
          </a:p>
          <a:p>
            <a:pPr marL="742950" lvl="1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&lt;StackName&gt;-KinesisStack-xxx-FirehoseDeliveryStream-xxxxxxx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On the details tab you can see the S3 bucket the Apache logs are being streamed to: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DEEFD-D7BE-3843-A96A-1F2169D6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23138"/>
            <a:ext cx="6057900" cy="172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35258-04AC-5D40-AE28-70A7E51F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17" y="3373447"/>
            <a:ext cx="7061383" cy="113478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4D11AC-A081-3C44-80CC-E8635BC258D2}"/>
              </a:ext>
            </a:extLst>
          </p:cNvPr>
          <p:cNvSpPr/>
          <p:nvPr/>
        </p:nvSpPr>
        <p:spPr bwMode="auto">
          <a:xfrm>
            <a:off x="3136900" y="2255847"/>
            <a:ext cx="3416300" cy="567391"/>
          </a:xfrm>
          <a:prstGeom prst="roundRect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315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48270-BE4C-2642-A71D-30B75833CD91}"/>
              </a:ext>
            </a:extLst>
          </p:cNvPr>
          <p:cNvSpPr txBox="1"/>
          <p:nvPr/>
        </p:nvSpPr>
        <p:spPr>
          <a:xfrm>
            <a:off x="136284" y="1318462"/>
            <a:ext cx="2294495" cy="22713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After selecting New or Existing VPC, you will be launched into the AWS CloudFormation service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Verify the Amazon Simple Storage Service (Amazon S3) template URL, and click “Next”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C523-96A8-6340-A1DF-DBC7800B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79" y="1161141"/>
            <a:ext cx="6315315" cy="27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3958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 Light"/>
              <a:ea typeface="Arial" charset="0"/>
              <a:cs typeface="Amazon Ember Light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Activity 2</a:t>
            </a:r>
            <a:br>
              <a:rPr lang="en-US" sz="4000" spc="-5" dirty="0">
                <a:latin typeface="Amazon Ember Light"/>
                <a:ea typeface="Arial" charset="0"/>
                <a:cs typeface="Amazon Ember Light"/>
              </a:rPr>
            </a:b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Real-time data processing using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Amazon Kinesis Data Analytics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3054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</a:t>
            </a:r>
            <a:r>
              <a:rPr sz="2450" spc="5" dirty="0"/>
              <a:t>pplication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2880"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7950" y="3071673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59131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68338" y="3876319"/>
            <a:ext cx="1198119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3185" marR="5080" indent="-7112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2352763" y="687552"/>
            <a:ext cx="1841500" cy="1908810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9CC9655-62B5-8747-A6BC-D06904A77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5D685E-D944-A34D-ABA6-094BFF4F41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583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Process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using Kinesis</a:t>
            </a:r>
            <a:r>
              <a:rPr sz="2450" spc="-5" dirty="0"/>
              <a:t> </a:t>
            </a:r>
            <a:r>
              <a:rPr lang="en-US" sz="2450" spc="-5" dirty="0"/>
              <a:t>Data </a:t>
            </a:r>
            <a:r>
              <a:rPr sz="2450" spc="5" dirty="0"/>
              <a:t>Analytics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2" y="1071054"/>
            <a:ext cx="8286115" cy="207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20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marR="5080" lvl="1" indent="-386080"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Write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SQL query to compute an aggregate metric for an interesting statistic on the incoming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Write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SQL query using an anomaly detection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0071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2A: Start </a:t>
            </a:r>
            <a:r>
              <a:rPr sz="2450" spc="10" dirty="0"/>
              <a:t>Amazon </a:t>
            </a:r>
            <a:r>
              <a:rPr sz="2450" spc="5" dirty="0"/>
              <a:t>Kinesis </a:t>
            </a:r>
            <a:r>
              <a:rPr lang="en-US" sz="2450" spc="5" dirty="0"/>
              <a:t>Data </a:t>
            </a:r>
            <a:r>
              <a:rPr sz="2450" spc="5" dirty="0"/>
              <a:t>Analytics</a:t>
            </a:r>
            <a:r>
              <a:rPr sz="2450" spc="10" dirty="0"/>
              <a:t> </a:t>
            </a:r>
            <a:r>
              <a:rPr lang="en-US" sz="2450" spc="5" dirty="0"/>
              <a:t>a</a:t>
            </a:r>
            <a:r>
              <a:rPr sz="2450" spc="5" dirty="0"/>
              <a:t>pp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209941"/>
            <a:ext cx="3639384" cy="12230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639445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Navigate to the Kinesis  dashboard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nalytics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pplication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7160" y="1181181"/>
            <a:ext cx="3035617" cy="3322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0005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2A: Start Kinesis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pp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1006665"/>
            <a:ext cx="6911100" cy="589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“Go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SQL editor”</a:t>
            </a:r>
            <a:endParaRPr lang="en-US" b="1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 the next screen,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“Yes, start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application”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938" y="1836396"/>
            <a:ext cx="4099974" cy="153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4913" y="1705660"/>
            <a:ext cx="3967187" cy="1913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8017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View </a:t>
            </a:r>
            <a:r>
              <a:rPr lang="en-US" sz="2450" spc="10" dirty="0"/>
              <a:t>s</a:t>
            </a:r>
            <a:r>
              <a:rPr sz="2450" spc="10" dirty="0"/>
              <a:t>ample </a:t>
            </a:r>
            <a:r>
              <a:rPr lang="en-US" sz="2450" spc="5" dirty="0"/>
              <a:t>r</a:t>
            </a:r>
            <a:r>
              <a:rPr sz="2450" spc="5" dirty="0"/>
              <a:t>ecords in Kinesis</a:t>
            </a:r>
            <a:r>
              <a:rPr sz="2450" dirty="0"/>
              <a:t> </a:t>
            </a:r>
            <a:r>
              <a:rPr lang="en-US" sz="2450" spc="5" dirty="0"/>
              <a:t>a</a:t>
            </a:r>
            <a:r>
              <a:rPr sz="2450" spc="5" dirty="0"/>
              <a:t>pp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1006665"/>
            <a:ext cx="6318011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5600" marR="5080" indent="-34290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Review sample records delivered to the source stream  (SOURCE_SQL_STREAM_001)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614" y="1674202"/>
            <a:ext cx="8426107" cy="2398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377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68050" y="262410"/>
            <a:ext cx="8609496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tx1"/>
                </a:solidFill>
              </a:rPr>
              <a:t>Activity </a:t>
            </a:r>
            <a:r>
              <a:rPr sz="2450" spc="10" dirty="0">
                <a:solidFill>
                  <a:schemeClr val="tx1"/>
                </a:solidFill>
              </a:rPr>
              <a:t>2B: </a:t>
            </a:r>
            <a:r>
              <a:rPr sz="2450" spc="5" dirty="0">
                <a:solidFill>
                  <a:schemeClr val="tx1"/>
                </a:solidFill>
              </a:rPr>
              <a:t>Calculate an aggregate</a:t>
            </a:r>
            <a:r>
              <a:rPr sz="2450" spc="15" dirty="0">
                <a:solidFill>
                  <a:schemeClr val="tx1"/>
                </a:solidFill>
              </a:rPr>
              <a:t> </a:t>
            </a:r>
            <a:r>
              <a:rPr sz="2450" spc="5" dirty="0">
                <a:solidFill>
                  <a:schemeClr val="tx1"/>
                </a:solidFill>
              </a:rPr>
              <a:t>metric</a:t>
            </a:r>
            <a:endParaRPr sz="245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202407" y="1131094"/>
            <a:ext cx="3185170" cy="2625591"/>
          </a:xfrm>
        </p:spPr>
        <p:txBody>
          <a:bodyPr/>
          <a:lstStyle/>
          <a:p>
            <a:pPr marL="298450" marR="5080" indent="-28575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chemeClr val="tx1"/>
                </a:solidFill>
                <a:latin typeface="Amazon Ember" panose="020B0603020204020204" pitchFamily="34" charset="0"/>
              </a:rPr>
              <a:t>Open the </a:t>
            </a:r>
            <a:r>
              <a:rPr lang="en-US" sz="1400" b="1" spc="10" dirty="0">
                <a:solidFill>
                  <a:schemeClr val="tx1"/>
                </a:solidFill>
                <a:latin typeface="Amazon Ember" panose="020B0603020204020204" pitchFamily="34" charset="0"/>
              </a:rPr>
              <a:t>KinesisAnalytics</a:t>
            </a:r>
            <a:r>
              <a:rPr lang="en-US" sz="1400" b="1" spc="85" dirty="0">
                <a:solidFill>
                  <a:schemeClr val="tx1"/>
                </a:solidFill>
                <a:latin typeface="Amazon Ember" panose="020B0603020204020204" pitchFamily="34" charset="0"/>
              </a:rPr>
              <a:t>SQL</a:t>
            </a:r>
            <a:r>
              <a:rPr lang="en-US" sz="1400" b="1" spc="-65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70" dirty="0">
                <a:solidFill>
                  <a:schemeClr val="tx1"/>
                </a:solidFill>
                <a:latin typeface="Amazon Ember" panose="020B0603020204020204" pitchFamily="34" charset="0"/>
              </a:rPr>
              <a:t>file</a:t>
            </a:r>
            <a:r>
              <a:rPr lang="en-US" sz="1400" spc="-25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30" dirty="0">
                <a:solidFill>
                  <a:schemeClr val="tx1"/>
                </a:solidFill>
                <a:latin typeface="Amazon Ember" panose="020B0603020204020204" pitchFamily="34" charset="0"/>
              </a:rPr>
              <a:t>located</a:t>
            </a:r>
            <a:r>
              <a:rPr lang="en-US" sz="1400" spc="-20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55" dirty="0">
                <a:solidFill>
                  <a:schemeClr val="tx1"/>
                </a:solidFill>
                <a:latin typeface="Amazon Ember" panose="020B0603020204020204" pitchFamily="34" charset="0"/>
              </a:rPr>
              <a:t>in</a:t>
            </a:r>
            <a:r>
              <a:rPr lang="en-US" sz="1400" spc="-20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</a:t>
            </a:r>
            <a:r>
              <a:rPr lang="en-US" sz="1400" spc="-30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b="1" spc="20" dirty="0">
                <a:solidFill>
                  <a:schemeClr val="tx1"/>
                </a:solidFill>
                <a:latin typeface="Amazon Ember" panose="020B0603020204020204" pitchFamily="34" charset="0"/>
              </a:rPr>
              <a:t>Scripts</a:t>
            </a:r>
            <a:r>
              <a:rPr lang="en-US" sz="1400" b="1" spc="-65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10" dirty="0">
                <a:solidFill>
                  <a:schemeClr val="tx1"/>
                </a:solidFill>
                <a:latin typeface="Amazon Ember" panose="020B0603020204020204" pitchFamily="34" charset="0"/>
              </a:rPr>
              <a:t>section</a:t>
            </a:r>
            <a:r>
              <a:rPr lang="en-US" spc="-20" dirty="0">
                <a:solidFill>
                  <a:schemeClr val="tx1"/>
                </a:solidFill>
                <a:latin typeface="Amazon Ember" panose="020B0603020204020204" pitchFamily="34" charset="0"/>
              </a:rPr>
              <a:t> (Workshop Scripts)</a:t>
            </a:r>
            <a:endParaRPr lang="en-US" sz="1400" spc="10" dirty="0">
              <a:solidFill>
                <a:schemeClr val="tx1"/>
              </a:solidFill>
              <a:latin typeface="Amazon Ember" panose="020B0603020204020204" pitchFamily="34" charset="0"/>
            </a:endParaRPr>
          </a:p>
          <a:p>
            <a:pPr marL="298450" marR="5080" indent="-28575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400" spc="-25" dirty="0">
                <a:solidFill>
                  <a:schemeClr val="tx1"/>
                </a:solidFill>
                <a:latin typeface="Amazon Ember" panose="020B0603020204020204" pitchFamily="34" charset="0"/>
              </a:rPr>
              <a:t>Copy </a:t>
            </a:r>
            <a:r>
              <a:rPr lang="en-US" sz="1400" spc="20" dirty="0">
                <a:solidFill>
                  <a:schemeClr val="tx1"/>
                </a:solidFill>
                <a:latin typeface="Amazon Ember" panose="020B060302020402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</a:rPr>
              <a:t>paste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 entire </a:t>
            </a:r>
            <a:r>
              <a:rPr lang="en-US" sz="1400" spc="-80" dirty="0">
                <a:solidFill>
                  <a:schemeClr val="tx1"/>
                </a:solidFill>
                <a:latin typeface="Amazon Ember" panose="020B0603020204020204" pitchFamily="34" charset="0"/>
              </a:rPr>
              <a:t>SQL </a:t>
            </a:r>
            <a:r>
              <a:rPr lang="en-US" sz="1400" spc="55" dirty="0">
                <a:solidFill>
                  <a:schemeClr val="tx1"/>
                </a:solidFill>
                <a:latin typeface="Amazon Ember" panose="020B0603020204020204" pitchFamily="34" charset="0"/>
              </a:rPr>
              <a:t>in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 </a:t>
            </a:r>
            <a:r>
              <a:rPr lang="en-US" sz="1400" spc="-80" dirty="0">
                <a:solidFill>
                  <a:schemeClr val="tx1"/>
                </a:solidFill>
                <a:latin typeface="Amazon Ember" panose="020B0603020204020204" pitchFamily="34" charset="0"/>
              </a:rPr>
              <a:t>SQL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editor of your Kinesis Data Analytics application, </a:t>
            </a:r>
            <a:r>
              <a:rPr lang="en-US" sz="1400" b="1" spc="35" dirty="0">
                <a:solidFill>
                  <a:schemeClr val="tx1"/>
                </a:solidFill>
                <a:latin typeface="Amazon Ember" panose="020B0603020204020204" pitchFamily="34" charset="0"/>
              </a:rPr>
              <a:t>OVERWRITING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 </a:t>
            </a:r>
            <a:r>
              <a:rPr lang="en-US" sz="1400" spc="-65" dirty="0">
                <a:solidFill>
                  <a:schemeClr val="tx1"/>
                </a:solidFill>
                <a:latin typeface="Amazon Ember" panose="020B0603020204020204" pitchFamily="34" charset="0"/>
              </a:rPr>
              <a:t>existing text </a:t>
            </a:r>
          </a:p>
          <a:p>
            <a:pPr marL="298450" marR="5080" indent="-28575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400" spc="-15" dirty="0">
                <a:solidFill>
                  <a:schemeClr val="tx1"/>
                </a:solidFill>
                <a:latin typeface="Amazon Ember" panose="020B0603020204020204" pitchFamily="34" charset="0"/>
              </a:rPr>
              <a:t>Click </a:t>
            </a:r>
            <a:r>
              <a:rPr lang="en-US" sz="1400" spc="50" dirty="0">
                <a:solidFill>
                  <a:schemeClr val="tx1"/>
                </a:solidFill>
                <a:latin typeface="Amazon Ember" panose="020B0603020204020204" pitchFamily="34" charset="0"/>
              </a:rPr>
              <a:t>“</a:t>
            </a:r>
            <a:r>
              <a:rPr lang="en-US" sz="1400" b="1" spc="50" dirty="0">
                <a:solidFill>
                  <a:schemeClr val="tx1"/>
                </a:solidFill>
                <a:latin typeface="Amazon Ember" panose="020B0603020204020204" pitchFamily="34" charset="0"/>
              </a:rPr>
              <a:t>Save </a:t>
            </a:r>
            <a:r>
              <a:rPr lang="en-US" sz="1400" b="1" spc="35" dirty="0">
                <a:solidFill>
                  <a:schemeClr val="tx1"/>
                </a:solidFill>
                <a:latin typeface="Amazon Ember" panose="020B0603020204020204" pitchFamily="34" charset="0"/>
              </a:rPr>
              <a:t>and </a:t>
            </a:r>
            <a:r>
              <a:rPr lang="en-US" sz="1400" b="1" dirty="0">
                <a:solidFill>
                  <a:schemeClr val="tx1"/>
                </a:solidFill>
                <a:latin typeface="Amazon Ember" panose="020B0603020204020204" pitchFamily="34" charset="0"/>
              </a:rPr>
              <a:t>run</a:t>
            </a:r>
            <a:r>
              <a:rPr lang="en-US" b="1" spc="-215" dirty="0">
                <a:solidFill>
                  <a:schemeClr val="tx1"/>
                </a:solidFill>
                <a:latin typeface="Amazon Ember" panose="020B0603020204020204" pitchFamily="34" charset="0"/>
              </a:rPr>
              <a:t>  </a:t>
            </a:r>
            <a:r>
              <a:rPr lang="en-US" sz="1400" b="1" spc="105" dirty="0">
                <a:solidFill>
                  <a:schemeClr val="tx1"/>
                </a:solidFill>
                <a:latin typeface="Amazon Ember" panose="020B0603020204020204" pitchFamily="34" charset="0"/>
              </a:rPr>
              <a:t>SQL</a:t>
            </a:r>
            <a:r>
              <a:rPr lang="en-US" sz="1400" spc="105" dirty="0">
                <a:solidFill>
                  <a:schemeClr val="tx1"/>
                </a:solidFill>
                <a:latin typeface="Amazon Ember" panose="020B0603020204020204" pitchFamily="34" charset="0"/>
              </a:rPr>
              <a:t>”</a:t>
            </a:r>
            <a:endParaRPr lang="en-US" sz="1400" dirty="0">
              <a:solidFill>
                <a:schemeClr val="tx1"/>
              </a:solidFill>
              <a:latin typeface="Amazon Ember" panose="020B0603020204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12407" r="35031" b="8796"/>
          <a:stretch/>
        </p:blipFill>
        <p:spPr>
          <a:xfrm>
            <a:off x="3669874" y="1131094"/>
            <a:ext cx="4774519" cy="33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711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27182" y="1093317"/>
            <a:ext cx="739457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pc="5" dirty="0">
                <a:latin typeface="Arial"/>
                <a:cs typeface="Arial"/>
              </a:rPr>
              <a:t>Activity </a:t>
            </a:r>
            <a:r>
              <a:rPr lang="en-US" sz="3200" spc="10" dirty="0">
                <a:latin typeface="Arial"/>
                <a:cs typeface="Arial"/>
              </a:rPr>
              <a:t>2C: Anomaly</a:t>
            </a:r>
            <a:r>
              <a:rPr lang="en-US" sz="3200" spc="-50" dirty="0">
                <a:latin typeface="Arial"/>
                <a:cs typeface="Arial"/>
              </a:rPr>
              <a:t> </a:t>
            </a:r>
            <a:r>
              <a:rPr lang="en-US" sz="3200" spc="5" dirty="0">
                <a:latin typeface="Arial"/>
                <a:cs typeface="Arial"/>
              </a:rPr>
              <a:t>detection</a:t>
            </a:r>
            <a:br>
              <a:rPr lang="en-US" sz="32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3940983" cy="3737433"/>
          </a:xfrm>
        </p:spPr>
        <p:txBody>
          <a:bodyPr/>
          <a:lstStyle/>
          <a:p>
            <a:pPr marL="0" marR="5080" indent="0">
              <a:lnSpc>
                <a:spcPct val="99500"/>
              </a:lnSpc>
              <a:spcBef>
                <a:spcPts val="110"/>
              </a:spcBef>
              <a:buNone/>
            </a:pPr>
            <a:r>
              <a:rPr lang="en-US" spc="-20" dirty="0">
                <a:latin typeface="Arial"/>
                <a:cs typeface="Arial"/>
              </a:rPr>
              <a:t>Take a look at the anomaly detection section in the SQL script:</a:t>
            </a:r>
          </a:p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lang="en-US" dirty="0">
                <a:latin typeface="Arial"/>
                <a:cs typeface="Arial"/>
              </a:rPr>
              <a:t>It creates an anomaly_stream with the attribute anomaly_score</a:t>
            </a:r>
          </a:p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lang="en-US" dirty="0">
                <a:latin typeface="Arial"/>
                <a:cs typeface="Arial"/>
              </a:rPr>
              <a:t>It calculates the anomaly score for each record in the stream by using the built-in random cut forest function</a:t>
            </a:r>
          </a:p>
          <a:p>
            <a:endParaRPr lang="en-US" u="sn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0855" t="8075" r="37237" b="19383"/>
          <a:stretch/>
        </p:blipFill>
        <p:spPr>
          <a:xfrm>
            <a:off x="4078706" y="1001794"/>
            <a:ext cx="4746458" cy="3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645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Data Analytics in-application streams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3940983" cy="2265236"/>
          </a:xfrm>
        </p:spPr>
        <p:txBody>
          <a:bodyPr/>
          <a:lstStyle/>
          <a:p>
            <a:r>
              <a:rPr lang="en-US" dirty="0"/>
              <a:t>In-application streams:</a:t>
            </a:r>
          </a:p>
          <a:p>
            <a:pPr marL="457200" indent="-457200">
              <a:buAutoNum type="arabicParenR"/>
            </a:pPr>
            <a:r>
              <a:rPr lang="en-US" dirty="0"/>
              <a:t>Aggregate stream</a:t>
            </a:r>
          </a:p>
          <a:p>
            <a:pPr marL="457200" indent="-457200">
              <a:buAutoNum type="arabicParenR"/>
            </a:pPr>
            <a:r>
              <a:rPr lang="en-US" dirty="0"/>
              <a:t>Anomaly stream</a:t>
            </a:r>
          </a:p>
          <a:p>
            <a:pPr marL="457200" indent="-457200">
              <a:buAutoNum type="arabicParenR"/>
            </a:pPr>
            <a:r>
              <a:rPr lang="en-US" dirty="0"/>
              <a:t>Destination SQL stream</a:t>
            </a:r>
          </a:p>
          <a:p>
            <a:pPr marL="457200" indent="-457200">
              <a:buAutoNum type="arabicParenR"/>
            </a:pPr>
            <a:r>
              <a:rPr lang="en-US" dirty="0"/>
              <a:t>Error stream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8176" r="3572" b="14970"/>
          <a:stretch/>
        </p:blipFill>
        <p:spPr>
          <a:xfrm>
            <a:off x="3901511" y="1150938"/>
            <a:ext cx="4718050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544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 Light"/>
              <a:ea typeface="Arial" charset="0"/>
              <a:cs typeface="Amazon Ember Light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Activity 3</a:t>
            </a:r>
            <a:br>
              <a:rPr lang="en-US" sz="4000" spc="-5" dirty="0">
                <a:latin typeface="Amazon Ember Light"/>
                <a:ea typeface="Arial" charset="0"/>
                <a:cs typeface="Amazon Ember Light"/>
              </a:rPr>
            </a:b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Deliver streaming results to </a:t>
            </a:r>
            <a:br>
              <a:rPr lang="en-US" sz="4000" spc="-5" dirty="0">
                <a:latin typeface="Amazon Ember Light"/>
                <a:ea typeface="Arial" charset="0"/>
                <a:cs typeface="Amazon Ember Light"/>
              </a:rPr>
            </a:b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Amazon Redshift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798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74" y="1009769"/>
            <a:ext cx="3227255" cy="32254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All defaults can be left as-is for this lab. Depending on if you selected new or existing, the only change is picking a CIDR range for the VPC or selecting an existing VPC in your account.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If there is a Amazon Redshift password in there, leave as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If there is no password, enter Abc12345 as the password. Make a note of this for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Click “Next”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1F2AB-B912-E944-90C1-0D02431C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9" y="919448"/>
            <a:ext cx="5084619" cy="36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694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application 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9274" y="3053090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2875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4162121" y="685216"/>
            <a:ext cx="3034638" cy="1948280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050D2F8-CDB9-3B49-8935-3EDD3EB4E9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1C11A54-8E9C-DB4E-B563-FB31D8522F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713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7625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00899"/>
              </a:lnSpc>
              <a:spcBef>
                <a:spcPts val="90"/>
              </a:spcBef>
            </a:pPr>
            <a:r>
              <a:rPr sz="2450" spc="5" dirty="0"/>
              <a:t>Activity 3: Deliver data to </a:t>
            </a:r>
            <a:r>
              <a:rPr sz="2450" spc="10" dirty="0"/>
              <a:t>Amazon </a:t>
            </a:r>
            <a:r>
              <a:rPr sz="2450" spc="5" dirty="0"/>
              <a:t>Redshift using</a:t>
            </a:r>
            <a:r>
              <a:rPr lang="en-US" sz="2450" spc="5" dirty="0"/>
              <a:t> </a:t>
            </a:r>
            <a:r>
              <a:rPr sz="2450" spc="5" dirty="0"/>
              <a:t>Kinesis</a:t>
            </a:r>
            <a:r>
              <a:rPr lang="en-US" sz="2450" spc="5" dirty="0"/>
              <a:t> </a:t>
            </a:r>
            <a:br>
              <a:rPr lang="en-US" sz="2450" spc="5" dirty="0"/>
            </a:br>
            <a:r>
              <a:rPr lang="en-US" sz="2450" spc="5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24252" y="1526806"/>
            <a:ext cx="8101965" cy="203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marR="182880" lvl="1" indent="-38608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Connect to Amazon Redshift cluster and create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table to hold web  logs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marR="5080" lvl="1" indent="-386080">
              <a:lnSpc>
                <a:spcPts val="213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Update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Analytics application to send data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via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stream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60407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4294967295"/>
          </p:nvPr>
        </p:nvSpPr>
        <p:spPr>
          <a:xfrm>
            <a:off x="4964759" y="920750"/>
            <a:ext cx="3990975" cy="3387338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/>
              <a:t>Or, </a:t>
            </a:r>
            <a:r>
              <a:rPr lang="en-US" sz="1600" spc="-5" dirty="0"/>
              <a:t>u</a:t>
            </a:r>
            <a:r>
              <a:rPr sz="1600" spc="-5" dirty="0"/>
              <a:t>se any JDBC/ODBC/libpq</a:t>
            </a:r>
            <a:r>
              <a:rPr sz="1600" dirty="0"/>
              <a:t> </a:t>
            </a:r>
            <a:r>
              <a:rPr sz="1600" spc="-5" dirty="0"/>
              <a:t>client</a:t>
            </a:r>
          </a:p>
          <a:p>
            <a:pPr marL="755650" marR="187960" lvl="1">
              <a:lnSpc>
                <a:spcPct val="100699"/>
              </a:lnSpc>
              <a:spcBef>
                <a:spcPts val="665"/>
              </a:spcBef>
              <a:tabLst>
                <a:tab pos="1040765" algn="l"/>
                <a:tab pos="1041400" algn="l"/>
              </a:tabLst>
            </a:pP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Aginity Workbench </a:t>
            </a:r>
            <a:r>
              <a:rPr sz="1400" u="sng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for </a:t>
            </a: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Amazon  Redshift</a:t>
            </a:r>
            <a:endParaRPr sz="1400" dirty="0">
              <a:latin typeface="Arial"/>
              <a:cs typeface="Arial"/>
            </a:endParaRPr>
          </a:p>
          <a:p>
            <a:pPr marL="755650" lvl="1">
              <a:lnSpc>
                <a:spcPct val="100000"/>
              </a:lnSpc>
              <a:spcBef>
                <a:spcPts val="680"/>
              </a:spcBef>
              <a:tabLst>
                <a:tab pos="1040765" algn="l"/>
                <a:tab pos="1041400" algn="l"/>
              </a:tabLst>
            </a:pPr>
            <a:r>
              <a:rPr sz="1400" u="sng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SQL</a:t>
            </a: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 Workbench/J</a:t>
            </a:r>
            <a:endParaRPr sz="1400" dirty="0">
              <a:latin typeface="Arial"/>
              <a:cs typeface="Arial"/>
            </a:endParaRPr>
          </a:p>
          <a:p>
            <a:pPr marL="755650" lvl="1">
              <a:lnSpc>
                <a:spcPct val="100000"/>
              </a:lnSpc>
              <a:spcBef>
                <a:spcPts val="715"/>
              </a:spcBef>
              <a:tabLst>
                <a:tab pos="1040765" algn="l"/>
                <a:tab pos="1041400" algn="l"/>
              </a:tabLst>
            </a:pP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DBeaver</a:t>
            </a:r>
            <a:endParaRPr sz="1400" dirty="0">
              <a:latin typeface="Arial"/>
              <a:cs typeface="Arial"/>
            </a:endParaRPr>
          </a:p>
          <a:p>
            <a:pPr marL="755650" lvl="1">
              <a:lnSpc>
                <a:spcPct val="100000"/>
              </a:lnSpc>
              <a:spcBef>
                <a:spcPts val="710"/>
              </a:spcBef>
              <a:tabLst>
                <a:tab pos="1040765" algn="l"/>
                <a:tab pos="1041400" algn="l"/>
              </a:tabLst>
            </a:pP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Datagrip</a:t>
            </a:r>
            <a:endParaRPr sz="1400" dirty="0">
              <a:latin typeface="Arial"/>
              <a:cs typeface="Arial"/>
            </a:endParaRPr>
          </a:p>
          <a:p>
            <a:pPr marL="298450" marR="5080" indent="-285750">
              <a:lnSpc>
                <a:spcPct val="100299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dirty="0"/>
              <a:t>If </a:t>
            </a:r>
            <a:r>
              <a:rPr sz="1400" spc="-5" dirty="0"/>
              <a:t>you use </a:t>
            </a:r>
            <a:r>
              <a:rPr sz="1400" dirty="0"/>
              <a:t>the </a:t>
            </a:r>
            <a:r>
              <a:rPr sz="1400" spc="-5" dirty="0"/>
              <a:t>above </a:t>
            </a:r>
            <a:r>
              <a:rPr sz="1400" dirty="0"/>
              <a:t>SQL </a:t>
            </a:r>
            <a:r>
              <a:rPr sz="1400" spc="-5" dirty="0"/>
              <a:t>clients, </a:t>
            </a:r>
            <a:r>
              <a:rPr sz="1400" dirty="0"/>
              <a:t>the  </a:t>
            </a:r>
            <a:r>
              <a:rPr sz="1400" spc="-5" dirty="0"/>
              <a:t>username/password</a:t>
            </a:r>
            <a:r>
              <a:rPr lang="en-US" sz="1400" spc="-5" dirty="0"/>
              <a:t> is</a:t>
            </a:r>
            <a:r>
              <a:rPr sz="1400" spc="-5" dirty="0"/>
              <a:t> in </a:t>
            </a:r>
            <a:r>
              <a:rPr lang="en-US" sz="1400" spc="-5" dirty="0"/>
              <a:t>AWS CloudFormation</a:t>
            </a:r>
            <a:endParaRPr lang="en-US" sz="1400" dirty="0"/>
          </a:p>
          <a:p>
            <a:pPr marL="298450" marR="5080" indent="-285750">
              <a:lnSpc>
                <a:spcPct val="100299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400" dirty="0"/>
              <a:t>Select the big data CFN template and go to the Outputs tab </a:t>
            </a:r>
          </a:p>
          <a:p>
            <a:pPr marL="298450" marR="5080" indent="-285750">
              <a:lnSpc>
                <a:spcPct val="100299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/>
              <a:t>You </a:t>
            </a:r>
            <a:r>
              <a:rPr sz="1400" spc="-10" dirty="0"/>
              <a:t>will </a:t>
            </a:r>
            <a:r>
              <a:rPr sz="1400" spc="-5" dirty="0"/>
              <a:t>find </a:t>
            </a:r>
            <a:r>
              <a:rPr lang="en-US" sz="1400" dirty="0"/>
              <a:t>the Amazon Redshift</a:t>
            </a:r>
            <a:r>
              <a:rPr sz="1400" dirty="0"/>
              <a:t> </a:t>
            </a:r>
            <a:r>
              <a:rPr sz="1400" spc="-5" dirty="0"/>
              <a:t>cluster </a:t>
            </a:r>
            <a:br>
              <a:rPr lang="en-US" sz="1400" spc="-5" dirty="0"/>
            </a:br>
            <a:r>
              <a:rPr sz="1400" spc="-5" dirty="0"/>
              <a:t>end point</a:t>
            </a:r>
            <a:r>
              <a:rPr lang="en-US" sz="1400" spc="-5" dirty="0"/>
              <a:t>, username, and password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3774" y="144937"/>
            <a:ext cx="8205788" cy="3921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3A: Connect to </a:t>
            </a:r>
            <a:r>
              <a:rPr sz="2450" spc="10" dirty="0"/>
              <a:t>Amazon</a:t>
            </a:r>
            <a:r>
              <a:rPr sz="2450" dirty="0"/>
              <a:t> </a:t>
            </a:r>
            <a:r>
              <a:rPr sz="2450" spc="5" dirty="0"/>
              <a:t>Redshift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907631"/>
            <a:ext cx="4651468" cy="2040751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You can connect with</a:t>
            </a:r>
            <a:r>
              <a:rPr sz="160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u="sng" spc="-1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pgweb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76530" indent="-285750">
              <a:lnSpc>
                <a:spcPct val="100699"/>
              </a:lnSpc>
              <a:spcBef>
                <a:spcPts val="76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Already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nstalled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for the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Amazon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sz="16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luster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786130" indent="-285750">
              <a:lnSpc>
                <a:spcPct val="100699"/>
              </a:lnSpc>
              <a:spcBef>
                <a:spcPts val="76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Just navigate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pgweb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: Services&gt; EC2&gt; Select the pgweb instance&gt; Copy the Public DNS (IPv4)&gt; Paste in your browser&gt; S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tart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interacting with pgweb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641" t="13676" r="13141" b="36663"/>
          <a:stretch/>
        </p:blipFill>
        <p:spPr bwMode="auto">
          <a:xfrm>
            <a:off x="520090" y="2944292"/>
            <a:ext cx="4113326" cy="162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84652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10318" y="153988"/>
            <a:ext cx="7895470" cy="3921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3B: Create table in</a:t>
            </a:r>
            <a:r>
              <a:rPr sz="2450" spc="-5" dirty="0"/>
              <a:t> </a:t>
            </a:r>
            <a:r>
              <a:rPr lang="en-US" sz="2450" spc="-5" dirty="0"/>
              <a:t>Amazon </a:t>
            </a:r>
            <a:r>
              <a:rPr sz="2450" spc="5" dirty="0"/>
              <a:t>Redshift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743140"/>
            <a:ext cx="7710170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Make sure you are in the logs database in pgweb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Create table </a:t>
            </a:r>
            <a:r>
              <a:rPr lang="en-US" sz="1600" spc="-10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capture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incoming data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Firehose delivery</a:t>
            </a:r>
            <a:r>
              <a:rPr sz="1600" spc="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stream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Use </a:t>
            </a:r>
            <a:r>
              <a:rPr lang="en-US" sz="1600" spc="-5" dirty="0" err="1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SQL.txt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from Workshop Scripts for the CREATE TABLE statement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Paste in the CREATE TABLE SQL statement and click “Run Query” to create the Redshift table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0597" y="2207223"/>
            <a:ext cx="3594912" cy="2033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1431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826064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3C: </a:t>
            </a:r>
            <a:r>
              <a:rPr sz="2450" spc="5" dirty="0"/>
              <a:t>Deliver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to </a:t>
            </a:r>
            <a:r>
              <a:rPr lang="en-US" sz="2450" spc="5" dirty="0"/>
              <a:t>Amazon </a:t>
            </a:r>
            <a:r>
              <a:rPr sz="2450" spc="5" dirty="0"/>
              <a:t>Redshift using</a:t>
            </a:r>
            <a:r>
              <a:rPr sz="2450" spc="10" dirty="0"/>
              <a:t> </a:t>
            </a:r>
            <a:r>
              <a:rPr lang="en-US" sz="2450" spc="10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984847"/>
            <a:ext cx="8271826" cy="185627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Update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Analytics application to send data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stream.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delivers the streaming data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927100" lvl="1" indent="-457200">
              <a:spcBef>
                <a:spcPts val="745"/>
              </a:spcBef>
              <a:buClr>
                <a:schemeClr val="tx1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Go to the </a:t>
            </a:r>
            <a:r>
              <a:rPr b="1" spc="-5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b="1" spc="-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r>
              <a:rPr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bg1"/>
                </a:solidFill>
                <a:latin typeface="Arial"/>
                <a:cs typeface="Arial"/>
              </a:rPr>
              <a:t>console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.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Go to Application Details.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927100" marR="354330" lvl="1" indent="-457200">
              <a:spcBef>
                <a:spcPts val="805"/>
              </a:spcBef>
              <a:buClr>
                <a:schemeClr val="tx1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Choose the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Redshift delivery stream as destination and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on the edit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button (see the pencil icon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the figure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below)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3160" y="2955091"/>
            <a:ext cx="4384930" cy="1409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1601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942070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3C: </a:t>
            </a:r>
            <a:r>
              <a:rPr sz="2450" spc="5" dirty="0"/>
              <a:t>Deliver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to </a:t>
            </a:r>
            <a:r>
              <a:rPr lang="en-US" sz="2450" spc="5" dirty="0"/>
              <a:t>Amazon </a:t>
            </a:r>
            <a:r>
              <a:rPr sz="2450" spc="5" dirty="0"/>
              <a:t>Redshift using</a:t>
            </a:r>
            <a:r>
              <a:rPr sz="2450" spc="10" dirty="0"/>
              <a:t> </a:t>
            </a:r>
            <a:r>
              <a:rPr lang="en-US" sz="2450" spc="10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71336" y="931074"/>
            <a:ext cx="8304530" cy="36971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Validate your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destination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marR="5080" lvl="1" indent="-386080">
              <a:lnSpc>
                <a:spcPct val="100000"/>
              </a:lnSpc>
              <a:spcBef>
                <a:spcPts val="6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Validate that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stream is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“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&lt;stackName&gt;RedshiftStack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xxx-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RedshiftDeliveryStream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-xxxxxxxx”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7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Keep the default for “C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hoose an existing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in-application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stream”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 DESTINATION_SQL_STREAM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Make sure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CSV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 the “Output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format”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Validate that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“Choose from IAM roles that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Analytics can</a:t>
            </a:r>
            <a:r>
              <a:rPr sz="180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assume”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6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“Save and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continue”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85725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take about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1–2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minutes for everything to be updated and for data to start  appearing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97837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904113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3C: </a:t>
            </a:r>
            <a:r>
              <a:rPr sz="2450" spc="5" dirty="0"/>
              <a:t>Deliver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to </a:t>
            </a:r>
            <a:r>
              <a:rPr lang="en-US" sz="2450" spc="5" dirty="0"/>
              <a:t>Amazon </a:t>
            </a:r>
            <a:r>
              <a:rPr sz="2450" spc="5" dirty="0"/>
              <a:t>Redshift using</a:t>
            </a:r>
            <a:r>
              <a:rPr sz="2450" spc="10" dirty="0"/>
              <a:t> </a:t>
            </a:r>
            <a:r>
              <a:rPr lang="en-US" sz="2450" spc="10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4" name="object 4"/>
          <p:cNvSpPr/>
          <p:nvPr/>
        </p:nvSpPr>
        <p:spPr>
          <a:xfrm>
            <a:off x="1855240" y="738758"/>
            <a:ext cx="5459784" cy="3821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4989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Review: </a:t>
            </a:r>
            <a:r>
              <a:rPr sz="2450" spc="10" dirty="0"/>
              <a:t>Amazon </a:t>
            </a:r>
            <a:r>
              <a:rPr sz="2450" spc="5" dirty="0"/>
              <a:t>Redshift </a:t>
            </a:r>
            <a:r>
              <a:rPr lang="en-US" sz="2450" spc="5" dirty="0"/>
              <a:t>t</a:t>
            </a:r>
            <a:r>
              <a:rPr sz="2450" spc="5" dirty="0"/>
              <a:t>est</a:t>
            </a:r>
            <a:r>
              <a:rPr sz="2450" spc="10" dirty="0"/>
              <a:t> </a:t>
            </a:r>
            <a:r>
              <a:rPr lang="en-US" sz="2450" spc="5" dirty="0"/>
              <a:t>q</a:t>
            </a:r>
            <a:r>
              <a:rPr sz="2450" spc="5" dirty="0"/>
              <a:t>ueries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90" y="743140"/>
            <a:ext cx="84877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Find distribution of response codes over days (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opy SQL from </a:t>
            </a:r>
            <a:r>
              <a:rPr sz="1800" spc="-5" dirty="0" err="1">
                <a:solidFill>
                  <a:schemeClr val="bg1"/>
                </a:solidFill>
                <a:latin typeface="Arial"/>
                <a:cs typeface="Arial"/>
              </a:rPr>
              <a:t>RedshiftSQL</a:t>
            </a:r>
            <a:r>
              <a:rPr sz="1800" spc="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file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789" y="2622740"/>
            <a:ext cx="460152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Count the number of 404 response</a:t>
            </a:r>
            <a:r>
              <a:rPr sz="18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codes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2420" y="1338261"/>
            <a:ext cx="4591456" cy="1137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9736" y="3069704"/>
            <a:ext cx="4756823" cy="1178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4038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Review: </a:t>
            </a:r>
            <a:r>
              <a:rPr sz="2450" spc="10" dirty="0"/>
              <a:t>Amazon </a:t>
            </a:r>
            <a:r>
              <a:rPr sz="2450" spc="5" dirty="0"/>
              <a:t>Redshift </a:t>
            </a:r>
            <a:r>
              <a:rPr lang="en-US" sz="2450" spc="5" dirty="0"/>
              <a:t>t</a:t>
            </a:r>
            <a:r>
              <a:rPr sz="2450" spc="5" dirty="0"/>
              <a:t>est</a:t>
            </a:r>
            <a:r>
              <a:rPr sz="2450" spc="10" dirty="0"/>
              <a:t> </a:t>
            </a:r>
            <a:r>
              <a:rPr lang="en-US" sz="2450" spc="5" dirty="0"/>
              <a:t>q</a:t>
            </a:r>
            <a:r>
              <a:rPr sz="2450" spc="5" dirty="0"/>
              <a:t>ueries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1006665"/>
            <a:ext cx="640056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Show all requests paths with status “PAGE NOT</a:t>
            </a:r>
            <a:r>
              <a:rPr sz="18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FOUND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9882" y="1706524"/>
            <a:ext cx="51689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2494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4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 weblogs to parquet format using AWS Glue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3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74" y="1009769"/>
            <a:ext cx="2777311" cy="7263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Leave the Options at their defaults and click “Next”.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145AF-0507-6041-881B-6EB213AC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559" y="1009769"/>
            <a:ext cx="4408271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5729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Your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pplication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rchitecture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7791" y="3833761"/>
            <a:ext cx="1396307" cy="4492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7950" y="3071673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2875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 AWS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4200013" y="2778564"/>
            <a:ext cx="3034638" cy="1834379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F100EF-06BE-9E4B-AD77-1E8F88AE05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75577B8-20F0-D24F-B6AF-2FA37FD305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279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Activity: Catalog and perform </a:t>
            </a:r>
            <a:r>
              <a:rPr sz="2450" spc="10" dirty="0"/>
              <a:t>ETL </a:t>
            </a:r>
            <a:r>
              <a:rPr sz="2450" spc="5" dirty="0"/>
              <a:t>on</a:t>
            </a:r>
            <a:r>
              <a:rPr sz="2450" spc="-10" dirty="0"/>
              <a:t> </a:t>
            </a:r>
            <a:r>
              <a:rPr lang="en-US" sz="2450" spc="10" dirty="0"/>
              <a:t>weblogs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091577"/>
            <a:ext cx="8195945" cy="26847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78550">
              <a:lnSpc>
                <a:spcPct val="119500"/>
              </a:lnSpc>
              <a:spcBef>
                <a:spcPts val="95"/>
              </a:spcBef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lang="en-US" sz="2000" spc="55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sz="2000" spc="55" dirty="0">
                <a:solidFill>
                  <a:schemeClr val="bg1"/>
                </a:solidFill>
                <a:latin typeface="Arial"/>
                <a:cs typeface="Arial"/>
              </a:rPr>
              <a:t>0</a:t>
            </a:r>
            <a:r>
              <a:rPr sz="2000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minutes  </a:t>
            </a: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6178550">
              <a:lnSpc>
                <a:spcPct val="119500"/>
              </a:lnSpc>
              <a:spcBef>
                <a:spcPts val="95"/>
              </a:spcBef>
            </a:pP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6178550">
              <a:lnSpc>
                <a:spcPct val="119500"/>
              </a:lnSpc>
              <a:spcBef>
                <a:spcPts val="95"/>
              </a:spcBef>
            </a:pP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000" spc="50" dirty="0">
                <a:solidFill>
                  <a:schemeClr val="bg1"/>
                </a:solidFill>
                <a:latin typeface="Arial"/>
                <a:cs typeface="Arial"/>
              </a:rPr>
              <a:t>going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-2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Arial"/>
                <a:cs typeface="Arial"/>
              </a:rPr>
              <a:t>catalog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2000" spc="7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Arial"/>
                <a:cs typeface="Arial"/>
              </a:rPr>
              <a:t>deposited</a:t>
            </a:r>
            <a:r>
              <a:rPr sz="20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schemeClr val="bg1"/>
                </a:solidFill>
                <a:latin typeface="Arial"/>
                <a:cs typeface="Arial"/>
              </a:rPr>
              <a:t>into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br>
              <a:rPr lang="en-US" sz="2000" spc="-25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bucket</a:t>
            </a:r>
            <a:r>
              <a:rPr lang="en-US" sz="2000" spc="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Arial"/>
                <a:cs typeface="Arial"/>
              </a:rPr>
              <a:t>using 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rawler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endParaRPr lang="en-US" sz="2000" spc="3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30" dirty="0">
                <a:solidFill>
                  <a:schemeClr val="bg1"/>
                </a:solidFill>
                <a:latin typeface="Arial"/>
                <a:cs typeface="Arial"/>
              </a:rPr>
              <a:t>Transform 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2000" spc="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25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z="2000" spc="1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200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95" dirty="0">
                <a:solidFill>
                  <a:schemeClr val="bg1"/>
                </a:solidFill>
                <a:latin typeface="Arial"/>
                <a:cs typeface="Arial"/>
              </a:rPr>
              <a:t>format </a:t>
            </a:r>
            <a:r>
              <a:rPr lang="en-US" sz="2000" spc="105" dirty="0">
                <a:solidFill>
                  <a:schemeClr val="bg1"/>
                </a:solidFill>
                <a:latin typeface="Arial"/>
                <a:cs typeface="Arial"/>
              </a:rPr>
              <a:t>using the </a:t>
            </a:r>
            <a:r>
              <a:rPr sz="2000" spc="-3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ETL</a:t>
            </a:r>
            <a:r>
              <a:rPr lang="en-US" sz="2000" spc="-1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j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ob </a:t>
            </a:r>
            <a:r>
              <a:rPr lang="en-US" sz="2000" spc="6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uthoring</a:t>
            </a:r>
            <a:r>
              <a:rPr sz="20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05" dirty="0">
                <a:solidFill>
                  <a:schemeClr val="bg1"/>
                </a:solidFill>
                <a:latin typeface="Arial"/>
                <a:cs typeface="Arial"/>
              </a:rPr>
              <a:t>tool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18601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Discover dataset with </a:t>
            </a:r>
            <a:r>
              <a:rPr sz="2450" spc="10" dirty="0"/>
              <a:t>AWS</a:t>
            </a:r>
            <a:r>
              <a:rPr sz="2450" spc="2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977608"/>
            <a:ext cx="799210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use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GLUE’s crawler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to extract data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metadata. From the  AWS Management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Console, select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AWS Glue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lick 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“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Get  Started”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sz="20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screen.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8853" y="2265344"/>
            <a:ext cx="4597666" cy="1960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279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using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157910"/>
            <a:ext cx="805576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Select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Crawlers</a:t>
            </a:r>
            <a:r>
              <a:rPr lang="en-US" sz="2000" b="1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section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left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and click on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Add</a:t>
            </a:r>
            <a:r>
              <a:rPr sz="2000" b="1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chemeClr val="bg1"/>
                </a:solidFill>
                <a:latin typeface="Arial"/>
                <a:cs typeface="Arial"/>
              </a:rPr>
              <a:t>crawler</a:t>
            </a:r>
            <a:r>
              <a:rPr lang="en-US" sz="2000" b="1" spc="-1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204" y="1774659"/>
            <a:ext cx="8499360" cy="1347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8002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1145032"/>
            <a:ext cx="80651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Specify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name for 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crawler. Click</a:t>
            </a: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4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Nex</a:t>
            </a:r>
            <a:r>
              <a:rPr lang="en-US" sz="2000" b="1" spc="-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000" spc="-4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3651" y="2071839"/>
            <a:ext cx="5946228" cy="172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2331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52848" y="925496"/>
            <a:ext cx="824103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S3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where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</a:t>
            </a: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weblogs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placed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(navigate 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s3://&lt;</a:t>
            </a:r>
            <a:r>
              <a:rPr lang="en-US" sz="1600" dirty="0">
                <a:solidFill>
                  <a:schemeClr val="bg1"/>
                </a:solidFill>
              </a:rPr>
              <a:t>S3 bucket from template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/weblogs/raw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spc="-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 algn="just"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600" b="1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061" t="19143" r="19135" b="31052"/>
          <a:stretch/>
        </p:blipFill>
        <p:spPr>
          <a:xfrm>
            <a:off x="366478" y="1872776"/>
            <a:ext cx="4645643" cy="2490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276" t="14812" r="34147" b="41278"/>
          <a:stretch/>
        </p:blipFill>
        <p:spPr>
          <a:xfrm>
            <a:off x="5769142" y="1943101"/>
            <a:ext cx="2887579" cy="2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60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7" y="964730"/>
            <a:ext cx="71944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next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screen to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not add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another data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store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023" y="1569587"/>
            <a:ext cx="6992213" cy="2626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6050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8256905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In the IAM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ole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section,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select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“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Choose an existing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IAM role” </a:t>
            </a:r>
            <a:endParaRPr lang="en-US" sz="20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elect role &lt;StackName&gt;-GlueStack-xxx-GlueCrawlerRole-xxxxxxx 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as the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 IAM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role and click</a:t>
            </a:r>
            <a:r>
              <a:rPr sz="20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“Next”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2F28A-E2ED-2945-8C48-46DFCB91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70" y="1754478"/>
            <a:ext cx="660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8037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</a:t>
            </a:r>
            <a:r>
              <a:rPr lang="en-US" sz="2450" spc="5" dirty="0"/>
              <a:t>with</a:t>
            </a:r>
            <a:r>
              <a:rPr sz="2450" spc="5" dirty="0"/>
              <a:t> </a:t>
            </a:r>
            <a:r>
              <a:rPr sz="2450" spc="10" dirty="0"/>
              <a:t>AWS</a:t>
            </a:r>
            <a:r>
              <a:rPr sz="2450" spc="-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76017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Choose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Run on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demand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 to run 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 now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 and click</a:t>
            </a:r>
            <a:r>
              <a:rPr sz="200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7521" y="1887702"/>
            <a:ext cx="5430062" cy="1301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352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</a:t>
            </a:r>
            <a:r>
              <a:rPr lang="en-US" sz="2450" spc="5" dirty="0"/>
              <a:t>with</a:t>
            </a:r>
            <a:r>
              <a:rPr sz="2450" spc="5" dirty="0"/>
              <a:t>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439785" cy="589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the next screen,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drop down Database and select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 “</a:t>
            </a:r>
            <a:r>
              <a:rPr lang="en-US" sz="1800" spc="-5" dirty="0" err="1">
                <a:solidFill>
                  <a:schemeClr val="bg1"/>
                </a:solidFill>
                <a:latin typeface="Arial"/>
                <a:cs typeface="Arial"/>
              </a:rPr>
              <a:t>weblogs_dev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”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Click “Next”</a:t>
            </a:r>
            <a:endParaRPr lang="en-US" sz="1800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2D332-D9E4-4243-BDBF-0CD24506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57435"/>
            <a:ext cx="6471450" cy="32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77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73" y="847272"/>
            <a:ext cx="8216356" cy="2511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Acknowledge the AWS CloudFormation template will create AWS Identity and Access Management (IAM) resources in your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Acknowledge the CAPABILITY_AUTO_EXPAND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Click “Create”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Verify the stacks are in “CREATE_IN_PROGRESS“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Wait for all CREATE_COMPLETE (approx. x minutes with EMR &amp; SM)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419AF-60FE-6349-B5FA-90606E4D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0" y="2929605"/>
            <a:ext cx="4397829" cy="17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989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with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50236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Review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Finish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create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crawler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0812" y="1307965"/>
            <a:ext cx="5868970" cy="3134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8739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with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49220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it now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link to run the</a:t>
            </a:r>
            <a:r>
              <a:rPr sz="1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crawler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579" y="1786013"/>
            <a:ext cx="8638991" cy="1843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6162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with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700488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 shows a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Ready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status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when it is finished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running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985" r="4133" b="58756"/>
          <a:stretch/>
        </p:blipFill>
        <p:spPr>
          <a:xfrm>
            <a:off x="463296" y="1780032"/>
            <a:ext cx="8217408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442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4A: </a:t>
            </a:r>
            <a:r>
              <a:rPr sz="2450" spc="5" dirty="0"/>
              <a:t>Table creation in </a:t>
            </a:r>
            <a:r>
              <a:rPr sz="2450" spc="15" dirty="0"/>
              <a:t>AWS</a:t>
            </a:r>
            <a:r>
              <a:rPr sz="2450" spc="-3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57351" y="1063739"/>
            <a:ext cx="8410575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Observe that 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 has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created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table for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your</a:t>
            </a:r>
            <a:r>
              <a:rPr sz="2000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dataset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The crawler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automatically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classified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dataset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as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combinedapache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log  </a:t>
            </a:r>
            <a:r>
              <a:rPr sz="2000" spc="-10" dirty="0">
                <a:solidFill>
                  <a:schemeClr val="bg1"/>
                </a:solidFill>
                <a:latin typeface="Arial"/>
                <a:cs typeface="Arial"/>
              </a:rPr>
              <a:t>format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table to take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look at the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properties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844" y="2489502"/>
            <a:ext cx="7918310" cy="1439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278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4A: </a:t>
            </a:r>
            <a:r>
              <a:rPr sz="2450" spc="5" dirty="0"/>
              <a:t>Table creation in </a:t>
            </a:r>
            <a:r>
              <a:rPr sz="2450" spc="15" dirty="0"/>
              <a:t>AWS</a:t>
            </a:r>
            <a:r>
              <a:rPr sz="2450" spc="-3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81959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GrokSerDe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(Serializer/Deserializer)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to correctly interpret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9398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You can click 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View partitions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link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look at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partitions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dataset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25640" y="1974716"/>
            <a:ext cx="4694460" cy="2554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5437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4A: </a:t>
            </a:r>
            <a:r>
              <a:rPr sz="2450" spc="5" dirty="0"/>
              <a:t>Create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5" dirty="0"/>
              <a:t>AWS</a:t>
            </a:r>
            <a:r>
              <a:rPr sz="2450" spc="-3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465185" cy="1152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With the dataset cataloged and table created,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now ready to convert the 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weblogs–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based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pache combined log format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more optimal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format for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querying.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Add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begin creating the ETL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7453" y="2054888"/>
            <a:ext cx="5508320" cy="247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3606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85743" y="1170074"/>
            <a:ext cx="4494541" cy="2995051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8450" marR="334645" indent="-285750">
              <a:lnSpc>
                <a:spcPts val="1930"/>
              </a:lnSpc>
              <a:spcBef>
                <a:spcPts val="35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ame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accesslogetl1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Select the IAM role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&lt;StackName&gt;-GlueStack-xxx-GlueJobRole-xxxxxxx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Select a new script to be authored by you 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Select language as Python shell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cs typeface="Arial"/>
              </a:rPr>
              <a:t>Script file name: 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glue-workshop-etl.py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For the S3 path where the script will be stored, use path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s3://&lt;S3 bucket from template&gt;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/script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ts val="1835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For the Temporary Directory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, use path 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s3://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&lt;S3 bucket from template&gt;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/temp </a:t>
            </a:r>
          </a:p>
          <a:p>
            <a:pPr marL="298450" indent="-285750">
              <a:lnSpc>
                <a:spcPts val="1835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b="1" spc="-5" dirty="0">
                <a:solidFill>
                  <a:schemeClr val="bg1"/>
                </a:solidFill>
                <a:cs typeface="Arial"/>
              </a:rPr>
              <a:t>DO NOT CLICK NEXT</a:t>
            </a:r>
            <a:r>
              <a:rPr lang="en-US" sz="1600" b="1" spc="10" dirty="0">
                <a:solidFill>
                  <a:schemeClr val="bg1"/>
                </a:solidFill>
                <a:cs typeface="Arial"/>
              </a:rPr>
              <a:t> JUST 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YET</a:t>
            </a:r>
            <a:endParaRPr lang="en-US" sz="16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19" t="15322" r="18618" b="6082"/>
          <a:stretch/>
        </p:blipFill>
        <p:spPr>
          <a:xfrm>
            <a:off x="4782156" y="1126045"/>
            <a:ext cx="3946498" cy="31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573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sz="2450" spc="5" dirty="0"/>
              <a:t>Job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007984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4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19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marR="5080" indent="-285750">
              <a:lnSpc>
                <a:spcPts val="207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Copy the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temporary path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to a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text editor,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modify the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path as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follows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save it in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file (we will need this path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storing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b="1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files)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278" y="3456574"/>
            <a:ext cx="8135184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Update s3://bd-workshop-s3bucket-xxxxxxxxxxxx/temp to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solidFill>
                  <a:schemeClr val="bg1"/>
                </a:solidFill>
                <a:latin typeface="Arial"/>
                <a:cs typeface="Arial"/>
              </a:rPr>
              <a:t>s3://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bd-workshop-s3bucket-xxxxxxxxxx</a:t>
            </a:r>
            <a:r>
              <a:rPr sz="1600" b="1" spc="60" dirty="0">
                <a:solidFill>
                  <a:schemeClr val="bg1"/>
                </a:solidFill>
                <a:latin typeface="Arial"/>
                <a:cs typeface="Arial"/>
              </a:rPr>
              <a:t>/weblogs/parquet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 (save in notepad)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77331-20AE-CF49-AB10-558C7E04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15" r="-827"/>
          <a:stretch/>
        </p:blipFill>
        <p:spPr>
          <a:xfrm>
            <a:off x="1577006" y="2073723"/>
            <a:ext cx="5762256" cy="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888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01929" y="1015941"/>
            <a:ext cx="4971487" cy="35285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12065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Expand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Script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libraries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job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parameters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section, and increase the DPUs to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20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45415" indent="-285750">
              <a:lnSpc>
                <a:spcPts val="20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Let’s pass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job parameter to send the S3 path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where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files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deposited.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ts val="2065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Specify the following values for Key and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ts val="2000"/>
              </a:lnSpc>
              <a:spcBef>
                <a:spcPts val="19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10" dirty="0">
                <a:solidFill>
                  <a:schemeClr val="bg1"/>
                </a:solidFill>
                <a:latin typeface="Arial"/>
                <a:cs typeface="Arial"/>
              </a:rPr>
              <a:t>Key: </a:t>
            </a:r>
            <a:r>
              <a:rPr sz="1800" b="1" spc="80" dirty="0">
                <a:solidFill>
                  <a:schemeClr val="bg1"/>
                </a:solidFill>
                <a:latin typeface="Arial"/>
                <a:cs typeface="Arial"/>
              </a:rPr>
              <a:t>--</a:t>
            </a:r>
            <a:r>
              <a:rPr sz="1600" b="1" spc="80" dirty="0">
                <a:solidFill>
                  <a:schemeClr val="bg1"/>
                </a:solidFill>
                <a:latin typeface="Arial"/>
                <a:cs typeface="Arial"/>
              </a:rPr>
              <a:t>parquet_path </a:t>
            </a:r>
            <a:r>
              <a:rPr sz="1600" spc="125" dirty="0">
                <a:solidFill>
                  <a:schemeClr val="bg1"/>
                </a:solidFill>
                <a:latin typeface="Arial"/>
                <a:cs typeface="Arial"/>
              </a:rPr>
              <a:t>(notice </a:t>
            </a:r>
            <a:r>
              <a:rPr sz="1600" spc="7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2 </a:t>
            </a:r>
            <a:r>
              <a:rPr sz="1600" spc="-60" dirty="0">
                <a:solidFill>
                  <a:schemeClr val="bg1"/>
                </a:solidFill>
                <a:latin typeface="Arial"/>
                <a:cs typeface="Arial"/>
              </a:rPr>
              <a:t>hyp</a:t>
            </a:r>
            <a:r>
              <a:rPr lang="en-US" sz="1600" spc="-6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600" spc="-60" dirty="0">
                <a:solidFill>
                  <a:schemeClr val="bg1"/>
                </a:solidFill>
                <a:latin typeface="Arial"/>
                <a:cs typeface="Arial"/>
              </a:rPr>
              <a:t>ens </a:t>
            </a:r>
            <a:r>
              <a:rPr sz="1600" spc="160" dirty="0">
                <a:solidFill>
                  <a:schemeClr val="bg1"/>
                </a:solidFill>
                <a:latin typeface="Arial"/>
                <a:cs typeface="Arial"/>
              </a:rPr>
              <a:t>at </a:t>
            </a:r>
            <a:r>
              <a:rPr sz="1600" spc="7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1600" spc="4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chemeClr val="bg1"/>
                </a:solidFill>
                <a:latin typeface="Arial"/>
                <a:cs typeface="Arial"/>
              </a:rPr>
              <a:t>beginning</a:t>
            </a:r>
            <a:r>
              <a:rPr lang="en-US" sz="1600" spc="55" dirty="0">
                <a:solidFill>
                  <a:schemeClr val="bg1"/>
                </a:solidFill>
                <a:latin typeface="Arial"/>
                <a:cs typeface="Arial"/>
              </a:rPr>
              <a:t> and underscore between “parquet” and “path”)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33020" indent="-285750">
              <a:lnSpc>
                <a:spcPts val="1970"/>
              </a:lnSpc>
              <a:spcBef>
                <a:spcPts val="12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75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r>
              <a:rPr sz="1600" b="1" spc="75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n-US" sz="1600" b="1" spc="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3://&lt;S3 bucket from template&gt;/weblogs/parquet</a:t>
            </a:r>
            <a:endParaRPr sz="17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marR="514350" indent="-28575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Value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S3 path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stored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previous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slide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657" t="37249" r="21892" b="3624"/>
          <a:stretch/>
        </p:blipFill>
        <p:spPr>
          <a:xfrm>
            <a:off x="5247060" y="1153739"/>
            <a:ext cx="3835570" cy="25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217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134984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following screen</a:t>
            </a:r>
            <a:endParaRPr lang="en-US" sz="18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Review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Save Job and Edit Script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create the job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134" t="44715" r="1677" b="8405"/>
          <a:stretch/>
        </p:blipFill>
        <p:spPr>
          <a:xfrm>
            <a:off x="540918" y="1865621"/>
            <a:ext cx="8063903" cy="2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16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Workshop</a:t>
            </a:r>
            <a:r>
              <a:rPr sz="2450" spc="-45" dirty="0"/>
              <a:t> </a:t>
            </a:r>
            <a:r>
              <a:rPr lang="en-US" sz="2450" spc="5" dirty="0"/>
              <a:t>o</a:t>
            </a:r>
            <a:r>
              <a:rPr sz="2450" spc="5" dirty="0"/>
              <a:t>bjectives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94230" y="1161999"/>
            <a:ext cx="7214234" cy="22647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Build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 end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end 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analytics application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</a:t>
            </a:r>
            <a:r>
              <a:rPr sz="2400" spc="-1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6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355600" marR="448309" indent="-342900">
              <a:lnSpc>
                <a:spcPts val="287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Implement batch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real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layers in a single 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application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4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Explore </a:t>
            </a:r>
            <a:r>
              <a:rPr sz="24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 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analytics portfolio for other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</a:t>
            </a:r>
            <a:r>
              <a:rPr sz="24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109355710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20" dirty="0"/>
              <a:t>Activity </a:t>
            </a:r>
            <a:r>
              <a:rPr sz="2450" spc="-80" dirty="0"/>
              <a:t>4B: </a:t>
            </a:r>
            <a:r>
              <a:rPr sz="2450" spc="-175" dirty="0"/>
              <a:t>ETL </a:t>
            </a:r>
            <a:r>
              <a:rPr lang="en-US" sz="2450" spc="-40" dirty="0"/>
              <a:t>j</a:t>
            </a:r>
            <a:r>
              <a:rPr sz="2450" spc="-40" dirty="0"/>
              <a:t>ob </a:t>
            </a:r>
            <a:r>
              <a:rPr sz="2450" spc="15" dirty="0"/>
              <a:t>in</a:t>
            </a:r>
            <a:r>
              <a:rPr sz="2450" spc="75" dirty="0"/>
              <a:t> </a:t>
            </a:r>
            <a:r>
              <a:rPr lang="en-US" sz="2450" spc="75" dirty="0"/>
              <a:t>AWS </a:t>
            </a:r>
            <a:r>
              <a:rPr sz="2450" spc="-6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299911" y="979322"/>
            <a:ext cx="3711741" cy="312585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292735" indent="-342900">
              <a:lnSpc>
                <a:spcPts val="203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Close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cript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ditor</a:t>
            </a:r>
            <a:r>
              <a:rPr sz="1900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tips  window (if it</a:t>
            </a:r>
            <a:r>
              <a:rPr sz="19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appears)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9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105410" indent="-342900">
              <a:lnSpc>
                <a:spcPts val="2030"/>
              </a:lnSpc>
              <a:spcBef>
                <a:spcPts val="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900" spc="-5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cript</a:t>
            </a:r>
            <a:r>
              <a:rPr sz="1900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ditor,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copy the </a:t>
            </a:r>
            <a:r>
              <a:rPr sz="1900" spc="-5" dirty="0">
                <a:solidFill>
                  <a:schemeClr val="bg1"/>
                </a:solidFill>
                <a:latin typeface="Arial"/>
                <a:cs typeface="Arial"/>
              </a:rPr>
              <a:t>ETL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r>
              <a:rPr lang="en-US" sz="1900" spc="-35" dirty="0">
                <a:solidFill>
                  <a:schemeClr val="bg1"/>
                </a:solidFill>
                <a:latin typeface="Arial"/>
                <a:cs typeface="Arial"/>
              </a:rPr>
              <a:t> in Glue-Workshop-ETL.py from BigDataWorkshop.zip and paste. Overwrite; don’t append.</a:t>
            </a:r>
          </a:p>
          <a:p>
            <a:pPr marL="355600" marR="105410" indent="-342900">
              <a:lnSpc>
                <a:spcPts val="2030"/>
              </a:lnSpc>
              <a:spcBef>
                <a:spcPts val="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Ensure that the database  name (db_name) and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table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name reflect the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database and table</a:t>
            </a:r>
            <a:r>
              <a:rPr sz="19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name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created by the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rawler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290" t="19503" r="22434" b="21188"/>
          <a:stretch/>
        </p:blipFill>
        <p:spPr>
          <a:xfrm>
            <a:off x="430531" y="1082841"/>
            <a:ext cx="4652812" cy="29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3245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</a:t>
            </a:r>
            <a:r>
              <a:rPr sz="2450" spc="-40" dirty="0"/>
              <a:t> </a:t>
            </a:r>
            <a:r>
              <a:rPr lang="en-US" sz="2450" spc="-40" dirty="0"/>
              <a:t>AWS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108950" cy="29431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Save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and then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j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ob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button to execute your ETL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851" y="1749294"/>
            <a:ext cx="6429984" cy="2523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009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</a:t>
            </a:r>
            <a:r>
              <a:rPr sz="2450" spc="-40" dirty="0"/>
              <a:t> </a:t>
            </a:r>
            <a:r>
              <a:rPr lang="en-US" sz="2450" spc="-40" dirty="0"/>
              <a:t>AWS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7753984" cy="14228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Check that the –parquet_path is correctly set in the job parameters. 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Click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continue. This might take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few minutes. When the job finishes, weblogs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be transformed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format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Go to </a:t>
            </a:r>
            <a:r>
              <a:rPr lang="en-US" spc="60" dirty="0">
                <a:solidFill>
                  <a:schemeClr val="bg1"/>
                </a:solidFill>
                <a:latin typeface="Arial"/>
                <a:cs typeface="Arial"/>
              </a:rPr>
              <a:t>s3://bd-workshop-s3bucket-xxxxxxxxxx/weblogs/parquet and verify that you see parquet.snappy files in there</a:t>
            </a:r>
            <a:r>
              <a:rPr lang="en-US" b="1" spc="6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5368" y="2357349"/>
            <a:ext cx="3996601" cy="1986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1622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5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 Spectrum and interactive querying with Amazon Athena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72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6506" y="184150"/>
            <a:ext cx="7989281" cy="3921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</a:t>
            </a:r>
            <a:r>
              <a:rPr sz="2450" spc="5" dirty="0"/>
              <a:t>pplication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5967" y="3062912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8526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5862177" y="2446819"/>
            <a:ext cx="3045031" cy="1110636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3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5" name="object 45"/>
          <p:cNvSpPr txBox="1"/>
          <p:nvPr/>
        </p:nvSpPr>
        <p:spPr>
          <a:xfrm>
            <a:off x="4601130" y="2632917"/>
            <a:ext cx="1836017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lang="en-US" sz="850" spc="1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uerying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5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15" dirty="0">
                <a:solidFill>
                  <a:schemeClr val="bg1"/>
                </a:solidFill>
                <a:latin typeface="Arial"/>
                <a:cs typeface="Arial"/>
              </a:rPr>
              <a:t> logs using Amazon Redshift Spectrum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6" name="object 44"/>
          <p:cNvSpPr/>
          <p:nvPr/>
        </p:nvSpPr>
        <p:spPr>
          <a:xfrm>
            <a:off x="4601130" y="2607926"/>
            <a:ext cx="1758846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D4482AC-6341-7F43-BDB9-83A13601A5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F4E4623-67BC-374B-A0B4-510A030608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615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741880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Activity: </a:t>
            </a:r>
            <a:r>
              <a:rPr lang="en-US" sz="2450" spc="5" dirty="0"/>
              <a:t>Querying data in Amazon S3 using Redshift Spectrum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988555"/>
            <a:ext cx="8135184" cy="2992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09310">
              <a:lnSpc>
                <a:spcPct val="119500"/>
              </a:lnSpc>
              <a:spcBef>
                <a:spcPts val="95"/>
              </a:spcBef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lang="en-US" sz="2000" spc="55" dirty="0">
                <a:solidFill>
                  <a:schemeClr val="bg1"/>
                </a:solidFill>
                <a:latin typeface="Arial"/>
                <a:cs typeface="Arial"/>
              </a:rPr>
              <a:t>30</a:t>
            </a:r>
            <a:r>
              <a:rPr sz="2000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minutes  </a:t>
            </a: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909310">
              <a:lnSpc>
                <a:spcPct val="119500"/>
              </a:lnSpc>
              <a:spcBef>
                <a:spcPts val="95"/>
              </a:spcBef>
            </a:pP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909310">
              <a:lnSpc>
                <a:spcPct val="119500"/>
              </a:lnSpc>
              <a:spcBef>
                <a:spcPts val="95"/>
              </a:spcBef>
            </a:pP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000" spc="50" dirty="0">
                <a:solidFill>
                  <a:schemeClr val="bg1"/>
                </a:solidFill>
                <a:latin typeface="Arial"/>
                <a:cs typeface="Arial"/>
              </a:rPr>
              <a:t>going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Create </a:t>
            </a:r>
            <a:r>
              <a:rPr sz="2000" spc="-6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000" spc="55" dirty="0">
                <a:solidFill>
                  <a:schemeClr val="bg1"/>
                </a:solidFill>
                <a:latin typeface="Arial"/>
                <a:cs typeface="Arial"/>
              </a:rPr>
              <a:t>table </a:t>
            </a:r>
            <a:r>
              <a:rPr sz="2000" spc="20" dirty="0">
                <a:solidFill>
                  <a:schemeClr val="bg1"/>
                </a:solidFill>
                <a:latin typeface="Arial"/>
                <a:cs typeface="Arial"/>
              </a:rPr>
              <a:t>over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200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200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2000" spc="6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r>
              <a:rPr lang="en-US" sz="2000" spc="-70" dirty="0">
                <a:solidFill>
                  <a:schemeClr val="bg1"/>
                </a:solidFill>
                <a:latin typeface="Arial"/>
                <a:cs typeface="Arial"/>
              </a:rPr>
              <a:t> using an AWS Glue crawler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. </a:t>
            </a:r>
            <a:r>
              <a:rPr sz="2000" spc="-55" dirty="0">
                <a:solidFill>
                  <a:schemeClr val="bg1"/>
                </a:solidFill>
                <a:latin typeface="Arial"/>
                <a:cs typeface="Arial"/>
              </a:rPr>
              <a:t>These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spc="4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2000" spc="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files </a:t>
            </a:r>
            <a:r>
              <a:rPr sz="2000" spc="10" dirty="0">
                <a:solidFill>
                  <a:schemeClr val="bg1"/>
                </a:solidFill>
                <a:latin typeface="Arial"/>
                <a:cs typeface="Arial"/>
              </a:rPr>
              <a:t>created 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by 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ETL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job in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chemeClr val="bg1"/>
                </a:solidFill>
                <a:latin typeface="Arial"/>
                <a:cs typeface="Arial"/>
              </a:rPr>
              <a:t>previous</a:t>
            </a:r>
            <a:r>
              <a:rPr sz="2000" spc="-3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3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chemeClr val="bg1"/>
                </a:solidFill>
                <a:latin typeface="Arial"/>
                <a:cs typeface="Arial"/>
              </a:rPr>
              <a:t>section</a:t>
            </a:r>
            <a:r>
              <a:rPr lang="en-US" sz="2000" spc="1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Run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from Amazon Redshift </a:t>
            </a:r>
            <a:r>
              <a:rPr sz="2000" spc="5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spc="4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2000" spc="-3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3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25" dirty="0">
                <a:solidFill>
                  <a:schemeClr val="bg1"/>
                </a:solidFill>
                <a:latin typeface="Arial"/>
                <a:cs typeface="Arial"/>
              </a:rPr>
              <a:t>weblogs in Amazon S3 using Amazon Redshift Spectrum.</a:t>
            </a:r>
          </a:p>
          <a:p>
            <a:pPr marL="8559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lang="en-US" sz="2000" spc="25" dirty="0">
                <a:solidFill>
                  <a:schemeClr val="bg1"/>
                </a:solidFill>
                <a:latin typeface="Arial"/>
                <a:cs typeface="Arial"/>
              </a:rPr>
              <a:t>Run interactive queries from Athena on parquet weblogs in S3.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045588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29" y="28620"/>
            <a:ext cx="8860183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5A: Set up AWS </a:t>
            </a:r>
            <a:r>
              <a:rPr lang="en-US" sz="2450" spc="10" dirty="0"/>
              <a:t>Glue crawler for processed parquet data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2" y="956234"/>
            <a:ext cx="7944484" cy="14484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Go to Crawlers in AWS Glue and search for ParquetLogs.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Select the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ParquetLogsCrawler-xxxxxxx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. Go to details tab and check that it’s pointing to the right parquet location in Amazon S3.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Run crawler.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Should take about 30 secs for the crawler to finish running.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737" t="18830" r="658" b="45731"/>
          <a:stretch/>
        </p:blipFill>
        <p:spPr>
          <a:xfrm>
            <a:off x="423722" y="2316080"/>
            <a:ext cx="8193505" cy="18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961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832888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5A: Set up AWS </a:t>
            </a:r>
            <a:r>
              <a:rPr lang="en-US" sz="2450" spc="10" dirty="0"/>
              <a:t>Glue crawler for processed parquet data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1" y="956234"/>
            <a:ext cx="8379085" cy="589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Navigate to Databases-Tables in AWS Glue. Search weblogs_&lt;environment&gt;. 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Make sure you see both the “raw” and the newly created “parquet” table.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69" t="13730" r="2501" b="59203"/>
          <a:stretch/>
        </p:blipFill>
        <p:spPr>
          <a:xfrm>
            <a:off x="566354" y="2093495"/>
            <a:ext cx="8013031" cy="13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3879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5A: Set up AWS </a:t>
            </a:r>
            <a:r>
              <a:rPr lang="en-US" sz="2450" spc="10" dirty="0"/>
              <a:t>Glue crawler for parquet data</a:t>
            </a:r>
            <a:endParaRPr sz="2450" dirty="0"/>
          </a:p>
        </p:txBody>
      </p:sp>
      <p:sp>
        <p:nvSpPr>
          <p:cNvPr id="7" name="TextBox 6"/>
          <p:cNvSpPr txBox="1"/>
          <p:nvPr/>
        </p:nvSpPr>
        <p:spPr>
          <a:xfrm>
            <a:off x="282741" y="757990"/>
            <a:ext cx="4875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Take a look at the schema of the parquet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Should have eight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 should be parquet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63" t="14619" r="1512" b="6549"/>
          <a:stretch/>
        </p:blipFill>
        <p:spPr>
          <a:xfrm>
            <a:off x="1552073" y="1830404"/>
            <a:ext cx="5763127" cy="28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9717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5B: Query using Amazon Redshift Spectrum</a:t>
            </a:r>
            <a:endParaRPr sz="245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16527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Navigate to Amazon Redshift-Clusters. Select the cluster with the &lt;stack-name&gt;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on “Manage IAM roles”.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Validate that IAM role shows bd-workshop-RedshiftStack-xxx-RedshiftSpectrumRole-xxxxxxxxxxx.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843" t="10601" r="32237" b="45609"/>
          <a:stretch/>
        </p:blipFill>
        <p:spPr>
          <a:xfrm>
            <a:off x="2929690" y="2544644"/>
            <a:ext cx="3284621" cy="21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65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3">
            <a:extLst>
              <a:ext uri="{FF2B5EF4-FFF2-40B4-BE49-F238E27FC236}">
                <a16:creationId xmlns:a16="http://schemas.microsoft.com/office/drawing/2014/main" id="{7781D6DA-7428-1442-BAE4-FF3B11C2CD4F}"/>
              </a:ext>
            </a:extLst>
          </p:cNvPr>
          <p:cNvSpPr txBox="1">
            <a:spLocks/>
          </p:cNvSpPr>
          <p:nvPr/>
        </p:nvSpPr>
        <p:spPr>
          <a:xfrm>
            <a:off x="495606" y="895350"/>
            <a:ext cx="8648394" cy="28806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52118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20196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88274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56352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18859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9575" marR="21590" indent="-34290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Unmatched </a:t>
            </a:r>
            <a:r>
              <a:rPr lang="en-US" sz="1600" spc="-15" dirty="0">
                <a:solidFill>
                  <a:schemeClr val="bg1">
                    <a:lumMod val="95000"/>
                  </a:schemeClr>
                </a:solidFill>
              </a:rPr>
              <a:t>durability,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and availability at  EB</a:t>
            </a:r>
            <a:r>
              <a:rPr lang="en-US" sz="1600" spc="-1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scale</a:t>
            </a:r>
          </a:p>
          <a:p>
            <a:pPr marL="4219575" indent="-342900">
              <a:lnSpc>
                <a:spcPts val="209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Security, compliance and audit capabilities.</a:t>
            </a:r>
          </a:p>
          <a:p>
            <a:pPr marL="4219575" indent="-342900">
              <a:lnSpc>
                <a:spcPts val="209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Object-level controls for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fine-grained</a:t>
            </a:r>
          </a:p>
          <a:p>
            <a:pPr marL="4219575">
              <a:lnSpc>
                <a:spcPts val="2145"/>
              </a:lnSpc>
              <a:spcBef>
                <a:spcPts val="10"/>
              </a:spcBef>
              <a:buClr>
                <a:schemeClr val="tx1"/>
              </a:buClr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access</a:t>
            </a:r>
          </a:p>
          <a:p>
            <a:pPr marL="4219575" marR="628015" indent="-342900">
              <a:lnSpc>
                <a:spcPts val="2170"/>
              </a:lnSpc>
              <a:spcBef>
                <a:spcPts val="5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Fast performance by retrieving  subsets of</a:t>
            </a:r>
            <a:r>
              <a:rPr lang="en-US" sz="1600" spc="-1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4219575" marR="5080" indent="-342900">
              <a:lnSpc>
                <a:spcPts val="213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Analyze with broad set of analytics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&amp;  ML</a:t>
            </a:r>
            <a:r>
              <a:rPr lang="en-US" sz="1600" spc="-7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services</a:t>
            </a:r>
          </a:p>
          <a:p>
            <a:pPr marL="4219575" marR="5080" indent="-342900">
              <a:lnSpc>
                <a:spcPts val="213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Future proof your data lake architecture</a:t>
            </a:r>
          </a:p>
        </p:txBody>
      </p:sp>
      <p:sp>
        <p:nvSpPr>
          <p:cNvPr id="46" name="Amazon Redshift"/>
          <p:cNvSpPr txBox="1"/>
          <p:nvPr/>
        </p:nvSpPr>
        <p:spPr>
          <a:xfrm>
            <a:off x="2267075" y="1797062"/>
            <a:ext cx="968328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Analytics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8FF1314-88D7-45DB-B6E6-216374F556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51377" y="1052152"/>
            <a:ext cx="488992" cy="453658"/>
            <a:chOff x="1803" y="564"/>
            <a:chExt cx="1204" cy="111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FB9C9ED-4E1F-4C55-B769-D2C05765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" y="564"/>
              <a:ext cx="1062" cy="1117"/>
            </a:xfrm>
            <a:custGeom>
              <a:avLst/>
              <a:gdLst>
                <a:gd name="T0" fmla="*/ 609 w 1062"/>
                <a:gd name="T1" fmla="*/ 517 h 1117"/>
                <a:gd name="T2" fmla="*/ 459 w 1062"/>
                <a:gd name="T3" fmla="*/ 427 h 1117"/>
                <a:gd name="T4" fmla="*/ 459 w 1062"/>
                <a:gd name="T5" fmla="*/ 117 h 1117"/>
                <a:gd name="T6" fmla="*/ 647 w 1062"/>
                <a:gd name="T7" fmla="*/ 0 h 1117"/>
                <a:gd name="T8" fmla="*/ 903 w 1062"/>
                <a:gd name="T9" fmla="*/ 172 h 1117"/>
                <a:gd name="T10" fmla="*/ 903 w 1062"/>
                <a:gd name="T11" fmla="*/ 343 h 1117"/>
                <a:gd name="T12" fmla="*/ 1062 w 1062"/>
                <a:gd name="T13" fmla="*/ 473 h 1117"/>
                <a:gd name="T14" fmla="*/ 1062 w 1062"/>
                <a:gd name="T15" fmla="*/ 698 h 1117"/>
                <a:gd name="T16" fmla="*/ 918 w 1062"/>
                <a:gd name="T17" fmla="*/ 824 h 1117"/>
                <a:gd name="T18" fmla="*/ 918 w 1062"/>
                <a:gd name="T19" fmla="*/ 987 h 1117"/>
                <a:gd name="T20" fmla="*/ 705 w 1062"/>
                <a:gd name="T21" fmla="*/ 1117 h 1117"/>
                <a:gd name="T22" fmla="*/ 547 w 1062"/>
                <a:gd name="T23" fmla="*/ 1117 h 1117"/>
                <a:gd name="T24" fmla="*/ 467 w 1062"/>
                <a:gd name="T25" fmla="*/ 1056 h 1117"/>
                <a:gd name="T26" fmla="*/ 378 w 1062"/>
                <a:gd name="T27" fmla="*/ 1117 h 1117"/>
                <a:gd name="T28" fmla="*/ 211 w 1062"/>
                <a:gd name="T29" fmla="*/ 1117 h 1117"/>
                <a:gd name="T30" fmla="*/ 0 w 1062"/>
                <a:gd name="T31" fmla="*/ 970 h 1117"/>
                <a:gd name="T32" fmla="*/ 0 w 1062"/>
                <a:gd name="T33" fmla="*/ 845 h 1117"/>
                <a:gd name="T34" fmla="*/ 158 w 1062"/>
                <a:gd name="T35" fmla="*/ 75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2" h="1117">
                  <a:moveTo>
                    <a:pt x="609" y="517"/>
                  </a:moveTo>
                  <a:lnTo>
                    <a:pt x="459" y="427"/>
                  </a:lnTo>
                  <a:lnTo>
                    <a:pt x="459" y="117"/>
                  </a:lnTo>
                  <a:lnTo>
                    <a:pt x="647" y="0"/>
                  </a:lnTo>
                  <a:lnTo>
                    <a:pt x="903" y="172"/>
                  </a:lnTo>
                  <a:lnTo>
                    <a:pt x="903" y="343"/>
                  </a:lnTo>
                  <a:lnTo>
                    <a:pt x="1062" y="473"/>
                  </a:lnTo>
                  <a:lnTo>
                    <a:pt x="1062" y="698"/>
                  </a:lnTo>
                  <a:lnTo>
                    <a:pt x="918" y="824"/>
                  </a:lnTo>
                  <a:lnTo>
                    <a:pt x="918" y="987"/>
                  </a:lnTo>
                  <a:lnTo>
                    <a:pt x="705" y="1117"/>
                  </a:lnTo>
                  <a:lnTo>
                    <a:pt x="547" y="1117"/>
                  </a:lnTo>
                  <a:lnTo>
                    <a:pt x="467" y="1056"/>
                  </a:lnTo>
                  <a:lnTo>
                    <a:pt x="378" y="1117"/>
                  </a:lnTo>
                  <a:lnTo>
                    <a:pt x="211" y="1117"/>
                  </a:lnTo>
                  <a:lnTo>
                    <a:pt x="0" y="970"/>
                  </a:lnTo>
                  <a:lnTo>
                    <a:pt x="0" y="845"/>
                  </a:lnTo>
                  <a:lnTo>
                    <a:pt x="158" y="753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4649BB-112B-4520-9271-4F6FBBAB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564"/>
              <a:ext cx="601" cy="836"/>
            </a:xfrm>
            <a:custGeom>
              <a:avLst/>
              <a:gdLst>
                <a:gd name="T0" fmla="*/ 601 w 601"/>
                <a:gd name="T1" fmla="*/ 117 h 836"/>
                <a:gd name="T2" fmla="*/ 419 w 601"/>
                <a:gd name="T3" fmla="*/ 0 h 836"/>
                <a:gd name="T4" fmla="*/ 142 w 601"/>
                <a:gd name="T5" fmla="*/ 176 h 836"/>
                <a:gd name="T6" fmla="*/ 142 w 601"/>
                <a:gd name="T7" fmla="*/ 343 h 836"/>
                <a:gd name="T8" fmla="*/ 0 w 601"/>
                <a:gd name="T9" fmla="*/ 460 h 836"/>
                <a:gd name="T10" fmla="*/ 0 w 601"/>
                <a:gd name="T11" fmla="*/ 709 h 836"/>
                <a:gd name="T12" fmla="*/ 157 w 601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836">
                  <a:moveTo>
                    <a:pt x="601" y="117"/>
                  </a:moveTo>
                  <a:lnTo>
                    <a:pt x="419" y="0"/>
                  </a:lnTo>
                  <a:lnTo>
                    <a:pt x="142" y="176"/>
                  </a:lnTo>
                  <a:lnTo>
                    <a:pt x="142" y="343"/>
                  </a:lnTo>
                  <a:lnTo>
                    <a:pt x="0" y="460"/>
                  </a:lnTo>
                  <a:lnTo>
                    <a:pt x="0" y="709"/>
                  </a:lnTo>
                  <a:lnTo>
                    <a:pt x="157" y="83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CE3C38-8BAC-4335-8D46-E3824875E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1101"/>
              <a:ext cx="117" cy="519"/>
            </a:xfrm>
            <a:custGeom>
              <a:avLst/>
              <a:gdLst>
                <a:gd name="T0" fmla="*/ 0 w 117"/>
                <a:gd name="T1" fmla="*/ 0 h 519"/>
                <a:gd name="T2" fmla="*/ 117 w 117"/>
                <a:gd name="T3" fmla="*/ 88 h 519"/>
                <a:gd name="T4" fmla="*/ 117 w 117"/>
                <a:gd name="T5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519">
                  <a:moveTo>
                    <a:pt x="0" y="0"/>
                  </a:moveTo>
                  <a:lnTo>
                    <a:pt x="117" y="88"/>
                  </a:lnTo>
                  <a:lnTo>
                    <a:pt x="117" y="519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0C386A-B618-41E5-9885-29099AA0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319"/>
              <a:ext cx="315" cy="176"/>
            </a:xfrm>
            <a:custGeom>
              <a:avLst/>
              <a:gdLst>
                <a:gd name="T0" fmla="*/ 151 w 151"/>
                <a:gd name="T1" fmla="*/ 0 h 84"/>
                <a:gd name="T2" fmla="*/ 0 w 151"/>
                <a:gd name="T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1" h="84">
                  <a:moveTo>
                    <a:pt x="151" y="0"/>
                  </a:moveTo>
                  <a:cubicBezTo>
                    <a:pt x="151" y="1"/>
                    <a:pt x="0" y="84"/>
                    <a:pt x="0" y="84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3784CFF6-5D2C-43DC-9F29-ED53C55A38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0" y="1541"/>
              <a:ext cx="179" cy="10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54B652-0544-4F4C-9646-36DBBD92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152"/>
              <a:ext cx="303" cy="251"/>
            </a:xfrm>
            <a:custGeom>
              <a:avLst/>
              <a:gdLst>
                <a:gd name="T0" fmla="*/ 303 w 303"/>
                <a:gd name="T1" fmla="*/ 251 h 251"/>
                <a:gd name="T2" fmla="*/ 303 w 303"/>
                <a:gd name="T3" fmla="*/ 87 h 251"/>
                <a:gd name="T4" fmla="*/ 157 w 303"/>
                <a:gd name="T5" fmla="*/ 0 h 251"/>
                <a:gd name="T6" fmla="*/ 0 w 303"/>
                <a:gd name="T7" fmla="*/ 10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51">
                  <a:moveTo>
                    <a:pt x="303" y="251"/>
                  </a:moveTo>
                  <a:lnTo>
                    <a:pt x="303" y="87"/>
                  </a:lnTo>
                  <a:lnTo>
                    <a:pt x="157" y="0"/>
                  </a:lnTo>
                  <a:lnTo>
                    <a:pt x="0" y="10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1C7375-6FF8-4C82-B2D3-3A83E65BB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911"/>
              <a:ext cx="157" cy="236"/>
            </a:xfrm>
            <a:custGeom>
              <a:avLst/>
              <a:gdLst>
                <a:gd name="T0" fmla="*/ 0 w 157"/>
                <a:gd name="T1" fmla="*/ 0 h 236"/>
                <a:gd name="T2" fmla="*/ 157 w 157"/>
                <a:gd name="T3" fmla="*/ 101 h 236"/>
                <a:gd name="T4" fmla="*/ 157 w 157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236">
                  <a:moveTo>
                    <a:pt x="0" y="0"/>
                  </a:moveTo>
                  <a:lnTo>
                    <a:pt x="157" y="101"/>
                  </a:lnTo>
                  <a:lnTo>
                    <a:pt x="157" y="23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1FCAC88-9A11-413D-AF7D-96CC56278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" y="738"/>
              <a:ext cx="146" cy="274"/>
            </a:xfrm>
            <a:custGeom>
              <a:avLst/>
              <a:gdLst>
                <a:gd name="T0" fmla="*/ 0 w 146"/>
                <a:gd name="T1" fmla="*/ 274 h 274"/>
                <a:gd name="T2" fmla="*/ 146 w 146"/>
                <a:gd name="T3" fmla="*/ 186 h 274"/>
                <a:gd name="T4" fmla="*/ 146 w 146"/>
                <a:gd name="T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274">
                  <a:moveTo>
                    <a:pt x="0" y="274"/>
                  </a:moveTo>
                  <a:lnTo>
                    <a:pt x="146" y="186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4D3C2518-F5D7-4B84-86AF-06B81E56A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650"/>
              <a:ext cx="0" cy="23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1088274F-74E7-4C4C-8852-56D87C510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8" y="828"/>
              <a:ext cx="24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21CCB0E5-1DD4-4A89-BF7D-2B9CC0EED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0" y="1191"/>
              <a:ext cx="167" cy="11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777BCC17-B32B-45D7-8F43-078366340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7" y="1451"/>
              <a:ext cx="171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B247CBA9-CE2F-4E0F-9221-60F7BEACF9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9" y="1070"/>
              <a:ext cx="167" cy="8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230175F6-BE51-4627-89A3-E227524EE9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3" y="1070"/>
              <a:ext cx="173" cy="8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3467C1BA-791F-41F1-9C36-9ED2A9B03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012"/>
              <a:ext cx="0" cy="14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86D9D71C-8191-4405-B432-656D9633D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639"/>
              <a:ext cx="0" cy="249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954DE6B7-D926-4F57-AFD5-49EC2BF73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2" y="1451"/>
              <a:ext cx="18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348227-0D94-4774-B492-74DEFE2E2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140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E74307-C310-430E-B693-93818D01F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1029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69F715-C5CD-4719-809E-304E4E3B7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776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C411C11-E36E-4ADF-AC6E-BDF60BB9D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1399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52" name="Group 28"/>
          <p:cNvGrpSpPr>
            <a:grpSpLocks noChangeAspect="1"/>
          </p:cNvGrpSpPr>
          <p:nvPr/>
        </p:nvGrpSpPr>
        <p:grpSpPr bwMode="auto">
          <a:xfrm>
            <a:off x="579986" y="1420813"/>
            <a:ext cx="6048375" cy="2682875"/>
            <a:chOff x="910" y="895"/>
            <a:chExt cx="3810" cy="1690"/>
          </a:xfrm>
        </p:grpSpPr>
      </p:grp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761414C0-9F4A-4AD3-AB5A-3241A51749D2}"/>
              </a:ext>
            </a:extLst>
          </p:cNvPr>
          <p:cNvCxnSpPr>
            <a:cxnSpLocks/>
          </p:cNvCxnSpPr>
          <p:nvPr/>
        </p:nvCxnSpPr>
        <p:spPr>
          <a:xfrm flipV="1">
            <a:off x="2752010" y="2149451"/>
            <a:ext cx="0" cy="18288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87063FC-256B-4070-BF95-852D6AFD2CCE}"/>
              </a:ext>
            </a:extLst>
          </p:cNvPr>
          <p:cNvGrpSpPr/>
          <p:nvPr/>
        </p:nvGrpSpPr>
        <p:grpSpPr>
          <a:xfrm>
            <a:off x="2458877" y="1051499"/>
            <a:ext cx="543404" cy="454265"/>
            <a:chOff x="2618848" y="1358425"/>
            <a:chExt cx="584727" cy="488809"/>
          </a:xfrm>
        </p:grpSpPr>
        <p:grpSp>
          <p:nvGrpSpPr>
            <p:cNvPr id="1305" name="Group 1304">
              <a:extLst>
                <a:ext uri="{FF2B5EF4-FFF2-40B4-BE49-F238E27FC236}">
                  <a16:creationId xmlns:a16="http://schemas.microsoft.com/office/drawing/2014/main" id="{25C0AC8E-9CB1-42B7-B09D-21401C19DB49}"/>
                </a:ext>
              </a:extLst>
            </p:cNvPr>
            <p:cNvGrpSpPr/>
            <p:nvPr/>
          </p:nvGrpSpPr>
          <p:grpSpPr>
            <a:xfrm>
              <a:off x="2659596" y="1388515"/>
              <a:ext cx="166242" cy="171445"/>
              <a:chOff x="5133183" y="5300437"/>
              <a:chExt cx="238918" cy="246394"/>
            </a:xfrm>
          </p:grpSpPr>
          <p:sp>
            <p:nvSpPr>
              <p:cNvPr id="393" name="Freeform 43">
                <a:extLst>
                  <a:ext uri="{FF2B5EF4-FFF2-40B4-BE49-F238E27FC236}">
                    <a16:creationId xmlns:a16="http://schemas.microsoft.com/office/drawing/2014/main" id="{AEAF5A29-7F55-4237-A9FB-908B828CC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183" y="5334954"/>
                <a:ext cx="212526" cy="211877"/>
              </a:xfrm>
              <a:custGeom>
                <a:avLst/>
                <a:gdLst>
                  <a:gd name="T0" fmla="*/ 731 w 1444"/>
                  <a:gd name="T1" fmla="*/ 711 h 1440"/>
                  <a:gd name="T2" fmla="*/ 1444 w 1444"/>
                  <a:gd name="T3" fmla="*/ 711 h 1440"/>
                  <a:gd name="T4" fmla="*/ 731 w 1444"/>
                  <a:gd name="T5" fmla="*/ 1440 h 1440"/>
                  <a:gd name="T6" fmla="*/ 0 w 1444"/>
                  <a:gd name="T7" fmla="*/ 711 h 1440"/>
                  <a:gd name="T8" fmla="*/ 731 w 1444"/>
                  <a:gd name="T9" fmla="*/ 0 h 1440"/>
                  <a:gd name="T10" fmla="*/ 731 w 1444"/>
                  <a:gd name="T11" fmla="*/ 711 h 1440"/>
                  <a:gd name="T12" fmla="*/ 731 w 1444"/>
                  <a:gd name="T13" fmla="*/ 71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4" h="1440">
                    <a:moveTo>
                      <a:pt x="731" y="711"/>
                    </a:moveTo>
                    <a:cubicBezTo>
                      <a:pt x="1444" y="711"/>
                      <a:pt x="1444" y="711"/>
                      <a:pt x="1444" y="711"/>
                    </a:cubicBezTo>
                    <a:cubicBezTo>
                      <a:pt x="1444" y="1112"/>
                      <a:pt x="1115" y="1440"/>
                      <a:pt x="731" y="1440"/>
                    </a:cubicBezTo>
                    <a:cubicBezTo>
                      <a:pt x="329" y="1440"/>
                      <a:pt x="0" y="1112"/>
                      <a:pt x="0" y="711"/>
                    </a:cubicBezTo>
                    <a:cubicBezTo>
                      <a:pt x="0" y="328"/>
                      <a:pt x="329" y="0"/>
                      <a:pt x="731" y="0"/>
                    </a:cubicBezTo>
                    <a:cubicBezTo>
                      <a:pt x="731" y="711"/>
                      <a:pt x="731" y="711"/>
                      <a:pt x="731" y="711"/>
                    </a:cubicBezTo>
                    <a:cubicBezTo>
                      <a:pt x="731" y="711"/>
                      <a:pt x="731" y="711"/>
                      <a:pt x="731" y="71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4" name="Freeform 44">
                <a:extLst>
                  <a:ext uri="{FF2B5EF4-FFF2-40B4-BE49-F238E27FC236}">
                    <a16:creationId xmlns:a16="http://schemas.microsoft.com/office/drawing/2014/main" id="{E6378CB7-33DC-4B62-966B-6E742B899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514" y="5300437"/>
                <a:ext cx="104587" cy="107940"/>
              </a:xfrm>
              <a:custGeom>
                <a:avLst/>
                <a:gdLst>
                  <a:gd name="T0" fmla="*/ 0 w 711"/>
                  <a:gd name="T1" fmla="*/ 734 h 734"/>
                  <a:gd name="T2" fmla="*/ 711 w 711"/>
                  <a:gd name="T3" fmla="*/ 734 h 734"/>
                  <a:gd name="T4" fmla="*/ 0 w 711"/>
                  <a:gd name="T5" fmla="*/ 0 h 734"/>
                  <a:gd name="T6" fmla="*/ 0 w 711"/>
                  <a:gd name="T7" fmla="*/ 734 h 734"/>
                  <a:gd name="T8" fmla="*/ 0 w 711"/>
                  <a:gd name="T9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1" h="734">
                    <a:moveTo>
                      <a:pt x="0" y="734"/>
                    </a:moveTo>
                    <a:cubicBezTo>
                      <a:pt x="711" y="734"/>
                      <a:pt x="711" y="734"/>
                      <a:pt x="711" y="734"/>
                    </a:cubicBezTo>
                    <a:cubicBezTo>
                      <a:pt x="711" y="331"/>
                      <a:pt x="383" y="0"/>
                      <a:pt x="0" y="0"/>
                    </a:cubicBezTo>
                    <a:cubicBezTo>
                      <a:pt x="0" y="734"/>
                      <a:pt x="0" y="734"/>
                      <a:pt x="0" y="734"/>
                    </a:cubicBezTo>
                    <a:cubicBezTo>
                      <a:pt x="0" y="734"/>
                      <a:pt x="0" y="734"/>
                      <a:pt x="0" y="734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50680A1D-23A7-4ECA-A9FD-4A8BECEEB85C}"/>
                </a:ext>
              </a:extLst>
            </p:cNvPr>
            <p:cNvSpPr/>
            <p:nvPr/>
          </p:nvSpPr>
          <p:spPr>
            <a:xfrm>
              <a:off x="2618848" y="1358425"/>
              <a:ext cx="247739" cy="23162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15C2AC4A-027B-449A-A654-CC64DADFE921}"/>
                </a:ext>
              </a:extLst>
            </p:cNvPr>
            <p:cNvGrpSpPr/>
            <p:nvPr/>
          </p:nvGrpSpPr>
          <p:grpSpPr>
            <a:xfrm>
              <a:off x="2896949" y="1358425"/>
              <a:ext cx="306626" cy="231626"/>
              <a:chOff x="5613813" y="5267916"/>
              <a:chExt cx="489530" cy="332884"/>
            </a:xfrm>
          </p:grpSpPr>
          <p:sp>
            <p:nvSpPr>
              <p:cNvPr id="397" name="Freeform 14">
                <a:extLst>
                  <a:ext uri="{FF2B5EF4-FFF2-40B4-BE49-F238E27FC236}">
                    <a16:creationId xmlns:a16="http://schemas.microsoft.com/office/drawing/2014/main" id="{FE22839F-C686-4FED-9FF7-72A3A1C37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375" y="5343510"/>
                <a:ext cx="482973" cy="208306"/>
              </a:xfrm>
              <a:custGeom>
                <a:avLst/>
                <a:gdLst>
                  <a:gd name="T0" fmla="*/ 221 w 221"/>
                  <a:gd name="T1" fmla="*/ 64 h 96"/>
                  <a:gd name="T2" fmla="*/ 195 w 221"/>
                  <a:gd name="T3" fmla="*/ 64 h 96"/>
                  <a:gd name="T4" fmla="*/ 183 w 221"/>
                  <a:gd name="T5" fmla="*/ 53 h 96"/>
                  <a:gd name="T6" fmla="*/ 183 w 221"/>
                  <a:gd name="T7" fmla="*/ 7 h 96"/>
                  <a:gd name="T8" fmla="*/ 177 w 221"/>
                  <a:gd name="T9" fmla="*/ 0 h 96"/>
                  <a:gd name="T10" fmla="*/ 171 w 221"/>
                  <a:gd name="T11" fmla="*/ 2 h 96"/>
                  <a:gd name="T12" fmla="*/ 169 w 221"/>
                  <a:gd name="T13" fmla="*/ 7 h 96"/>
                  <a:gd name="T14" fmla="*/ 169 w 221"/>
                  <a:gd name="T15" fmla="*/ 26 h 96"/>
                  <a:gd name="T16" fmla="*/ 155 w 221"/>
                  <a:gd name="T17" fmla="*/ 40 h 96"/>
                  <a:gd name="T18" fmla="*/ 144 w 221"/>
                  <a:gd name="T19" fmla="*/ 37 h 96"/>
                  <a:gd name="T20" fmla="*/ 139 w 221"/>
                  <a:gd name="T21" fmla="*/ 26 h 96"/>
                  <a:gd name="T22" fmla="*/ 139 w 221"/>
                  <a:gd name="T23" fmla="*/ 7 h 96"/>
                  <a:gd name="T24" fmla="*/ 132 w 221"/>
                  <a:gd name="T25" fmla="*/ 0 h 96"/>
                  <a:gd name="T26" fmla="*/ 127 w 221"/>
                  <a:gd name="T27" fmla="*/ 2 h 96"/>
                  <a:gd name="T28" fmla="*/ 125 w 221"/>
                  <a:gd name="T29" fmla="*/ 7 h 96"/>
                  <a:gd name="T30" fmla="*/ 125 w 221"/>
                  <a:gd name="T31" fmla="*/ 81 h 96"/>
                  <a:gd name="T32" fmla="*/ 111 w 221"/>
                  <a:gd name="T33" fmla="*/ 96 h 96"/>
                  <a:gd name="T34" fmla="*/ 109 w 221"/>
                  <a:gd name="T35" fmla="*/ 96 h 96"/>
                  <a:gd name="T36" fmla="*/ 99 w 221"/>
                  <a:gd name="T37" fmla="*/ 92 h 96"/>
                  <a:gd name="T38" fmla="*/ 94 w 221"/>
                  <a:gd name="T39" fmla="*/ 82 h 96"/>
                  <a:gd name="T40" fmla="*/ 94 w 221"/>
                  <a:gd name="T41" fmla="*/ 19 h 96"/>
                  <a:gd name="T42" fmla="*/ 88 w 221"/>
                  <a:gd name="T43" fmla="*/ 12 h 96"/>
                  <a:gd name="T44" fmla="*/ 83 w 221"/>
                  <a:gd name="T45" fmla="*/ 14 h 96"/>
                  <a:gd name="T46" fmla="*/ 80 w 221"/>
                  <a:gd name="T47" fmla="*/ 19 h 96"/>
                  <a:gd name="T48" fmla="*/ 80 w 221"/>
                  <a:gd name="T49" fmla="*/ 55 h 96"/>
                  <a:gd name="T50" fmla="*/ 67 w 221"/>
                  <a:gd name="T51" fmla="*/ 70 h 96"/>
                  <a:gd name="T52" fmla="*/ 55 w 221"/>
                  <a:gd name="T53" fmla="*/ 66 h 96"/>
                  <a:gd name="T54" fmla="*/ 50 w 221"/>
                  <a:gd name="T55" fmla="*/ 56 h 96"/>
                  <a:gd name="T56" fmla="*/ 50 w 221"/>
                  <a:gd name="T57" fmla="*/ 42 h 96"/>
                  <a:gd name="T58" fmla="*/ 44 w 221"/>
                  <a:gd name="T59" fmla="*/ 35 h 96"/>
                  <a:gd name="T60" fmla="*/ 38 w 221"/>
                  <a:gd name="T61" fmla="*/ 36 h 96"/>
                  <a:gd name="T62" fmla="*/ 36 w 221"/>
                  <a:gd name="T63" fmla="*/ 41 h 96"/>
                  <a:gd name="T64" fmla="*/ 36 w 221"/>
                  <a:gd name="T65" fmla="*/ 57 h 96"/>
                  <a:gd name="T66" fmla="*/ 24 w 221"/>
                  <a:gd name="T67" fmla="*/ 68 h 96"/>
                  <a:gd name="T68" fmla="*/ 0 w 221"/>
                  <a:gd name="T69" fmla="*/ 6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1" h="96">
                    <a:moveTo>
                      <a:pt x="221" y="64"/>
                    </a:moveTo>
                    <a:cubicBezTo>
                      <a:pt x="195" y="64"/>
                      <a:pt x="195" y="64"/>
                      <a:pt x="195" y="64"/>
                    </a:cubicBezTo>
                    <a:cubicBezTo>
                      <a:pt x="188" y="64"/>
                      <a:pt x="183" y="59"/>
                      <a:pt x="183" y="5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3" y="4"/>
                      <a:pt x="180" y="1"/>
                      <a:pt x="177" y="0"/>
                    </a:cubicBezTo>
                    <a:cubicBezTo>
                      <a:pt x="175" y="0"/>
                      <a:pt x="173" y="1"/>
                      <a:pt x="171" y="2"/>
                    </a:cubicBezTo>
                    <a:cubicBezTo>
                      <a:pt x="170" y="3"/>
                      <a:pt x="169" y="5"/>
                      <a:pt x="169" y="7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33"/>
                      <a:pt x="163" y="40"/>
                      <a:pt x="155" y="40"/>
                    </a:cubicBezTo>
                    <a:cubicBezTo>
                      <a:pt x="151" y="41"/>
                      <a:pt x="147" y="39"/>
                      <a:pt x="144" y="37"/>
                    </a:cubicBezTo>
                    <a:cubicBezTo>
                      <a:pt x="140" y="34"/>
                      <a:pt x="139" y="30"/>
                      <a:pt x="139" y="26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9" y="4"/>
                      <a:pt x="136" y="1"/>
                      <a:pt x="132" y="0"/>
                    </a:cubicBezTo>
                    <a:cubicBezTo>
                      <a:pt x="130" y="0"/>
                      <a:pt x="128" y="1"/>
                      <a:pt x="127" y="2"/>
                    </a:cubicBezTo>
                    <a:cubicBezTo>
                      <a:pt x="125" y="3"/>
                      <a:pt x="125" y="5"/>
                      <a:pt x="125" y="7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9"/>
                      <a:pt x="119" y="95"/>
                      <a:pt x="111" y="96"/>
                    </a:cubicBezTo>
                    <a:cubicBezTo>
                      <a:pt x="110" y="96"/>
                      <a:pt x="110" y="96"/>
                      <a:pt x="109" y="96"/>
                    </a:cubicBezTo>
                    <a:cubicBezTo>
                      <a:pt x="106" y="96"/>
                      <a:pt x="102" y="95"/>
                      <a:pt x="99" y="92"/>
                    </a:cubicBezTo>
                    <a:cubicBezTo>
                      <a:pt x="96" y="90"/>
                      <a:pt x="94" y="86"/>
                      <a:pt x="94" y="82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6"/>
                      <a:pt x="92" y="12"/>
                      <a:pt x="88" y="12"/>
                    </a:cubicBezTo>
                    <a:cubicBezTo>
                      <a:pt x="86" y="12"/>
                      <a:pt x="84" y="13"/>
                      <a:pt x="83" y="14"/>
                    </a:cubicBezTo>
                    <a:cubicBezTo>
                      <a:pt x="81" y="15"/>
                      <a:pt x="80" y="17"/>
                      <a:pt x="80" y="1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63"/>
                      <a:pt x="74" y="69"/>
                      <a:pt x="67" y="70"/>
                    </a:cubicBezTo>
                    <a:cubicBezTo>
                      <a:pt x="62" y="70"/>
                      <a:pt x="58" y="69"/>
                      <a:pt x="55" y="66"/>
                    </a:cubicBezTo>
                    <a:cubicBezTo>
                      <a:pt x="52" y="64"/>
                      <a:pt x="50" y="60"/>
                      <a:pt x="50" y="56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38"/>
                      <a:pt x="47" y="35"/>
                      <a:pt x="44" y="35"/>
                    </a:cubicBezTo>
                    <a:cubicBezTo>
                      <a:pt x="42" y="34"/>
                      <a:pt x="40" y="35"/>
                      <a:pt x="38" y="36"/>
                    </a:cubicBezTo>
                    <a:cubicBezTo>
                      <a:pt x="37" y="38"/>
                      <a:pt x="36" y="39"/>
                      <a:pt x="36" y="4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63"/>
                      <a:pt x="31" y="68"/>
                      <a:pt x="24" y="6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A9A94859-4837-4657-83AA-83E495E0B865}"/>
                  </a:ext>
                </a:extLst>
              </p:cNvPr>
              <p:cNvSpPr/>
              <p:nvPr/>
            </p:nvSpPr>
            <p:spPr>
              <a:xfrm>
                <a:off x="5613813" y="5267916"/>
                <a:ext cx="489530" cy="332884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F2DDFF5-B669-45DB-BF5E-4A89223C74EC}"/>
                </a:ext>
              </a:extLst>
            </p:cNvPr>
            <p:cNvSpPr/>
            <p:nvPr/>
          </p:nvSpPr>
          <p:spPr>
            <a:xfrm>
              <a:off x="2618848" y="1615608"/>
              <a:ext cx="583477" cy="23162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311" name="Group 1310">
              <a:extLst>
                <a:ext uri="{FF2B5EF4-FFF2-40B4-BE49-F238E27FC236}">
                  <a16:creationId xmlns:a16="http://schemas.microsoft.com/office/drawing/2014/main" id="{860BBAAB-91F6-401E-AAFD-CA0480BD0A40}"/>
                </a:ext>
              </a:extLst>
            </p:cNvPr>
            <p:cNvGrpSpPr/>
            <p:nvPr/>
          </p:nvGrpSpPr>
          <p:grpSpPr>
            <a:xfrm>
              <a:off x="2656153" y="1645689"/>
              <a:ext cx="508867" cy="171465"/>
              <a:chOff x="2658196" y="1644659"/>
              <a:chExt cx="546058" cy="171465"/>
            </a:xfrm>
          </p:grpSpPr>
          <p:sp>
            <p:nvSpPr>
              <p:cNvPr id="389" name="Rectangle 48">
                <a:extLst>
                  <a:ext uri="{FF2B5EF4-FFF2-40B4-BE49-F238E27FC236}">
                    <a16:creationId xmlns:a16="http://schemas.microsoft.com/office/drawing/2014/main" id="{7D255348-C0CE-491E-9BDA-AE1B82408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196" y="1751782"/>
                <a:ext cx="53545" cy="6434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Rectangle 49">
                <a:extLst>
                  <a:ext uri="{FF2B5EF4-FFF2-40B4-BE49-F238E27FC236}">
                    <a16:creationId xmlns:a16="http://schemas.microsoft.com/office/drawing/2014/main" id="{74978B08-C1A0-43A4-A367-7275DA4CF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0282" y="1666106"/>
                <a:ext cx="53545" cy="15001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Rectangle 50">
                <a:extLst>
                  <a:ext uri="{FF2B5EF4-FFF2-40B4-BE49-F238E27FC236}">
                    <a16:creationId xmlns:a16="http://schemas.microsoft.com/office/drawing/2014/main" id="{493B67AD-28A1-427F-A085-71D8AD811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2367" y="1709001"/>
                <a:ext cx="53545" cy="10712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Rectangle 51">
                <a:extLst>
                  <a:ext uri="{FF2B5EF4-FFF2-40B4-BE49-F238E27FC236}">
                    <a16:creationId xmlns:a16="http://schemas.microsoft.com/office/drawing/2014/main" id="{90A635D6-92E3-441E-96F7-9CD82CBD2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453" y="1644659"/>
                <a:ext cx="53545" cy="17146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Rectangle 48">
                <a:extLst>
                  <a:ext uri="{FF2B5EF4-FFF2-40B4-BE49-F238E27FC236}">
                    <a16:creationId xmlns:a16="http://schemas.microsoft.com/office/drawing/2014/main" id="{FDCDD2D4-EF03-4247-BD01-F866AC6B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6538" y="1674484"/>
                <a:ext cx="53545" cy="14164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Rectangle 49">
                <a:extLst>
                  <a:ext uri="{FF2B5EF4-FFF2-40B4-BE49-F238E27FC236}">
                    <a16:creationId xmlns:a16="http://schemas.microsoft.com/office/drawing/2014/main" id="{0645824F-71F1-4123-B002-FACE639CB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624" y="1694366"/>
                <a:ext cx="53545" cy="12175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Rectangle 50">
                <a:extLst>
                  <a:ext uri="{FF2B5EF4-FFF2-40B4-BE49-F238E27FC236}">
                    <a16:creationId xmlns:a16="http://schemas.microsoft.com/office/drawing/2014/main" id="{0987B271-9F97-4DDA-8BBF-5F36683F3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709" y="1674484"/>
                <a:ext cx="53545" cy="14164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" name="Amazon Redshift"/>
          <p:cNvSpPr txBox="1"/>
          <p:nvPr/>
        </p:nvSpPr>
        <p:spPr>
          <a:xfrm>
            <a:off x="1073243" y="1637391"/>
            <a:ext cx="931210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7C57ECDF-F8DD-44CA-A20F-C46A4B92020D}"/>
              </a:ext>
            </a:extLst>
          </p:cNvPr>
          <p:cNvCxnSpPr>
            <a:cxnSpLocks/>
          </p:cNvCxnSpPr>
          <p:nvPr/>
        </p:nvCxnSpPr>
        <p:spPr>
          <a:xfrm flipV="1">
            <a:off x="1514464" y="2149451"/>
            <a:ext cx="0" cy="18288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sp>
        <p:nvSpPr>
          <p:cNvPr id="421" name="Amazon Redshift">
            <a:extLst>
              <a:ext uri="{FF2B5EF4-FFF2-40B4-BE49-F238E27FC236}">
                <a16:creationId xmlns:a16="http://schemas.microsoft.com/office/drawing/2014/main" id="{C56BD955-6CF7-437A-9931-D9C53A5A6742}"/>
              </a:ext>
            </a:extLst>
          </p:cNvPr>
          <p:cNvSpPr txBox="1"/>
          <p:nvPr/>
        </p:nvSpPr>
        <p:spPr>
          <a:xfrm>
            <a:off x="1048859" y="1837702"/>
            <a:ext cx="931210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learning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Amazon Redshift"/>
          <p:cNvSpPr txBox="1"/>
          <p:nvPr/>
        </p:nvSpPr>
        <p:spPr>
          <a:xfrm>
            <a:off x="2573992" y="4175352"/>
            <a:ext cx="146730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Real-time data</a:t>
            </a:r>
          </a:p>
        </p:txBody>
      </p:sp>
      <p:sp>
        <p:nvSpPr>
          <p:cNvPr id="65" name="Amazon Redshift">
            <a:extLst>
              <a:ext uri="{FF2B5EF4-FFF2-40B4-BE49-F238E27FC236}">
                <a16:creationId xmlns:a16="http://schemas.microsoft.com/office/drawing/2014/main" id="{C56BD955-6CF7-437A-9931-D9C53A5A6742}"/>
              </a:ext>
            </a:extLst>
          </p:cNvPr>
          <p:cNvSpPr txBox="1"/>
          <p:nvPr/>
        </p:nvSpPr>
        <p:spPr>
          <a:xfrm>
            <a:off x="303336" y="4175352"/>
            <a:ext cx="153981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Traditional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57ECDF-F8DD-44CA-A20F-C46A4B92020D}"/>
              </a:ext>
            </a:extLst>
          </p:cNvPr>
          <p:cNvCxnSpPr>
            <a:cxnSpLocks/>
          </p:cNvCxnSpPr>
          <p:nvPr/>
        </p:nvCxnSpPr>
        <p:spPr>
          <a:xfrm flipH="1">
            <a:off x="1197610" y="3362960"/>
            <a:ext cx="144781" cy="17272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D7D48BB-1F79-4D5C-90EE-983EC9E70595}"/>
              </a:ext>
            </a:extLst>
          </p:cNvPr>
          <p:cNvGrpSpPr/>
          <p:nvPr/>
        </p:nvGrpSpPr>
        <p:grpSpPr>
          <a:xfrm>
            <a:off x="808699" y="2280265"/>
            <a:ext cx="2670403" cy="1169682"/>
            <a:chOff x="-3179611" y="1174512"/>
            <a:chExt cx="4334182" cy="189844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5CA0D4D-5966-4474-81AE-5546E7E3D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951" t="-5734" r="6411" b="26646"/>
            <a:stretch/>
          </p:blipFill>
          <p:spPr>
            <a:xfrm>
              <a:off x="-3161360" y="1174512"/>
              <a:ext cx="4297680" cy="1898443"/>
            </a:xfrm>
            <a:custGeom>
              <a:avLst/>
              <a:gdLst>
                <a:gd name="connsiteX0" fmla="*/ 2128167 w 4297680"/>
                <a:gd name="connsiteY0" fmla="*/ 0 h 1898443"/>
                <a:gd name="connsiteX1" fmla="*/ 2188949 w 4297680"/>
                <a:gd name="connsiteY1" fmla="*/ 36123 h 1898443"/>
                <a:gd name="connsiteX2" fmla="*/ 2228966 w 4297680"/>
                <a:gd name="connsiteY2" fmla="*/ 55976 h 1898443"/>
                <a:gd name="connsiteX3" fmla="*/ 2223718 w 4297680"/>
                <a:gd name="connsiteY3" fmla="*/ 57267 h 1898443"/>
                <a:gd name="connsiteX4" fmla="*/ 2195268 w 4297680"/>
                <a:gd name="connsiteY4" fmla="*/ 85215 h 1898443"/>
                <a:gd name="connsiteX5" fmla="*/ 2504417 w 4297680"/>
                <a:gd name="connsiteY5" fmla="*/ 199991 h 1898443"/>
                <a:gd name="connsiteX6" fmla="*/ 2590165 w 4297680"/>
                <a:gd name="connsiteY6" fmla="*/ 205301 h 1898443"/>
                <a:gd name="connsiteX7" fmla="*/ 2605542 w 4297680"/>
                <a:gd name="connsiteY7" fmla="*/ 210647 h 1898443"/>
                <a:gd name="connsiteX8" fmla="*/ 3399183 w 4297680"/>
                <a:gd name="connsiteY8" fmla="*/ 330018 h 1898443"/>
                <a:gd name="connsiteX9" fmla="*/ 4239074 w 4297680"/>
                <a:gd name="connsiteY9" fmla="*/ 194778 h 1898443"/>
                <a:gd name="connsiteX10" fmla="*/ 4292765 w 4297680"/>
                <a:gd name="connsiteY10" fmla="*/ 174171 h 1898443"/>
                <a:gd name="connsiteX11" fmla="*/ 4297680 w 4297680"/>
                <a:gd name="connsiteY11" fmla="*/ 229209 h 1898443"/>
                <a:gd name="connsiteX12" fmla="*/ 2148840 w 4297680"/>
                <a:gd name="connsiteY12" fmla="*/ 1898443 h 1898443"/>
                <a:gd name="connsiteX13" fmla="*/ 0 w 4297680"/>
                <a:gd name="connsiteY13" fmla="*/ 229209 h 1898443"/>
                <a:gd name="connsiteX14" fmla="*/ 2589 w 4297680"/>
                <a:gd name="connsiteY14" fmla="*/ 189382 h 1898443"/>
                <a:gd name="connsiteX15" fmla="*/ 16683 w 4297680"/>
                <a:gd name="connsiteY15" fmla="*/ 194779 h 1898443"/>
                <a:gd name="connsiteX16" fmla="*/ 859183 w 4297680"/>
                <a:gd name="connsiteY16" fmla="*/ 330019 h 1898443"/>
                <a:gd name="connsiteX17" fmla="*/ 1462541 w 4297680"/>
                <a:gd name="connsiteY17" fmla="*/ 261802 h 1898443"/>
                <a:gd name="connsiteX18" fmla="*/ 1586661 w 4297680"/>
                <a:gd name="connsiteY18" fmla="*/ 229262 h 1898443"/>
                <a:gd name="connsiteX19" fmla="*/ 1644470 w 4297680"/>
                <a:gd name="connsiteY19" fmla="*/ 229191 h 1898443"/>
                <a:gd name="connsiteX20" fmla="*/ 1768345 w 4297680"/>
                <a:gd name="connsiteY20" fmla="*/ 214620 h 1898443"/>
                <a:gd name="connsiteX21" fmla="*/ 2070685 w 4297680"/>
                <a:gd name="connsiteY21" fmla="*/ 82947 h 1898443"/>
                <a:gd name="connsiteX22" fmla="*/ 2040734 w 4297680"/>
                <a:gd name="connsiteY22" fmla="*/ 56613 h 1898443"/>
                <a:gd name="connsiteX23" fmla="*/ 2028971 w 4297680"/>
                <a:gd name="connsiteY23" fmla="*/ 54401 h 189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97680" h="1898443">
                  <a:moveTo>
                    <a:pt x="2128167" y="0"/>
                  </a:moveTo>
                  <a:lnTo>
                    <a:pt x="2188949" y="36123"/>
                  </a:lnTo>
                  <a:lnTo>
                    <a:pt x="2228966" y="55976"/>
                  </a:lnTo>
                  <a:lnTo>
                    <a:pt x="2223718" y="57267"/>
                  </a:lnTo>
                  <a:cubicBezTo>
                    <a:pt x="2206562" y="64911"/>
                    <a:pt x="2196494" y="74305"/>
                    <a:pt x="2195268" y="85215"/>
                  </a:cubicBezTo>
                  <a:cubicBezTo>
                    <a:pt x="2190361" y="128857"/>
                    <a:pt x="2328771" y="180244"/>
                    <a:pt x="2504417" y="199991"/>
                  </a:cubicBezTo>
                  <a:lnTo>
                    <a:pt x="2590165" y="205301"/>
                  </a:lnTo>
                  <a:lnTo>
                    <a:pt x="2605542" y="210647"/>
                  </a:lnTo>
                  <a:cubicBezTo>
                    <a:pt x="2851314" y="287690"/>
                    <a:pt x="3119054" y="330018"/>
                    <a:pt x="3399183" y="330018"/>
                  </a:cubicBezTo>
                  <a:cubicBezTo>
                    <a:pt x="3696859" y="330018"/>
                    <a:pt x="3980722" y="281858"/>
                    <a:pt x="4239074" y="194778"/>
                  </a:cubicBezTo>
                  <a:lnTo>
                    <a:pt x="4292765" y="174171"/>
                  </a:lnTo>
                  <a:lnTo>
                    <a:pt x="4297680" y="229209"/>
                  </a:lnTo>
                  <a:cubicBezTo>
                    <a:pt x="4297680" y="1151101"/>
                    <a:pt x="3335612" y="1898443"/>
                    <a:pt x="2148840" y="1898443"/>
                  </a:cubicBezTo>
                  <a:cubicBezTo>
                    <a:pt x="962068" y="1898443"/>
                    <a:pt x="0" y="1151101"/>
                    <a:pt x="0" y="229209"/>
                  </a:cubicBezTo>
                  <a:lnTo>
                    <a:pt x="2589" y="189382"/>
                  </a:lnTo>
                  <a:lnTo>
                    <a:pt x="16683" y="194779"/>
                  </a:lnTo>
                  <a:cubicBezTo>
                    <a:pt x="275670" y="281859"/>
                    <a:pt x="560379" y="330019"/>
                    <a:pt x="859183" y="330019"/>
                  </a:cubicBezTo>
                  <a:cubicBezTo>
                    <a:pt x="1068487" y="330019"/>
                    <a:pt x="1270961" y="306210"/>
                    <a:pt x="1462541" y="261802"/>
                  </a:cubicBezTo>
                  <a:lnTo>
                    <a:pt x="1586661" y="229262"/>
                  </a:lnTo>
                  <a:lnTo>
                    <a:pt x="1644470" y="229191"/>
                  </a:lnTo>
                  <a:cubicBezTo>
                    <a:pt x="1682894" y="226786"/>
                    <a:pt x="1724774" y="221974"/>
                    <a:pt x="1768345" y="214620"/>
                  </a:cubicBezTo>
                  <a:cubicBezTo>
                    <a:pt x="1942632" y="185203"/>
                    <a:pt x="2077994" y="126252"/>
                    <a:pt x="2070685" y="82947"/>
                  </a:cubicBezTo>
                  <a:cubicBezTo>
                    <a:pt x="2068857" y="72121"/>
                    <a:pt x="2058286" y="63298"/>
                    <a:pt x="2040734" y="56613"/>
                  </a:cubicBezTo>
                  <a:lnTo>
                    <a:pt x="2028971" y="54401"/>
                  </a:lnTo>
                  <a:close/>
                </a:path>
              </a:pathLst>
            </a:custGeom>
            <a:noFill/>
          </p:spPr>
        </p:pic>
        <p:sp>
          <p:nvSpPr>
            <p:cNvPr id="86" name="Freeform 523">
              <a:extLst>
                <a:ext uri="{FF2B5EF4-FFF2-40B4-BE49-F238E27FC236}">
                  <a16:creationId xmlns:a16="http://schemas.microsoft.com/office/drawing/2014/main" id="{31DE9023-EF45-4C34-8D79-0DE68433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181" y="1240307"/>
              <a:ext cx="4325323" cy="1820671"/>
            </a:xfrm>
            <a:custGeom>
              <a:avLst/>
              <a:gdLst>
                <a:gd name="T0" fmla="*/ 958 w 959"/>
                <a:gd name="T1" fmla="*/ 0 h 508"/>
                <a:gd name="T2" fmla="*/ 959 w 959"/>
                <a:gd name="T3" fmla="*/ 28 h 508"/>
                <a:gd name="T4" fmla="*/ 480 w 959"/>
                <a:gd name="T5" fmla="*/ 508 h 508"/>
                <a:gd name="T6" fmla="*/ 0 w 959"/>
                <a:gd name="T7" fmla="*/ 28 h 508"/>
                <a:gd name="T8" fmla="*/ 1 w 959"/>
                <a:gd name="T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9" h="508">
                  <a:moveTo>
                    <a:pt x="958" y="0"/>
                  </a:moveTo>
                  <a:cubicBezTo>
                    <a:pt x="959" y="9"/>
                    <a:pt x="959" y="19"/>
                    <a:pt x="959" y="28"/>
                  </a:cubicBezTo>
                  <a:cubicBezTo>
                    <a:pt x="959" y="293"/>
                    <a:pt x="744" y="508"/>
                    <a:pt x="480" y="508"/>
                  </a:cubicBezTo>
                  <a:cubicBezTo>
                    <a:pt x="215" y="508"/>
                    <a:pt x="0" y="293"/>
                    <a:pt x="0" y="28"/>
                  </a:cubicBezTo>
                  <a:cubicBezTo>
                    <a:pt x="0" y="19"/>
                    <a:pt x="1" y="9"/>
                    <a:pt x="1" y="0"/>
                  </a:cubicBezTo>
                </a:path>
              </a:pathLst>
            </a:custGeom>
            <a:noFill/>
            <a:ln w="19050" cap="rnd">
              <a:solidFill>
                <a:srgbClr val="00B0F0"/>
              </a:solidFill>
              <a:prstDash val="solid"/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kern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87" name="Group 4">
              <a:extLst>
                <a:ext uri="{FF2B5EF4-FFF2-40B4-BE49-F238E27FC236}">
                  <a16:creationId xmlns:a16="http://schemas.microsoft.com/office/drawing/2014/main" id="{7A09D122-3B45-4C47-A3AD-3E1AEDA327C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179611" y="1221503"/>
              <a:ext cx="4334182" cy="312282"/>
              <a:chOff x="2376" y="1409"/>
              <a:chExt cx="562" cy="55"/>
            </a:xfrm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7E2CB967-7537-451E-9752-3036A2340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1409"/>
                <a:ext cx="559" cy="34"/>
              </a:xfrm>
              <a:custGeom>
                <a:avLst/>
                <a:gdLst>
                  <a:gd name="T0" fmla="*/ 0 w 264"/>
                  <a:gd name="T1" fmla="*/ 3 h 15"/>
                  <a:gd name="T2" fmla="*/ 14 w 264"/>
                  <a:gd name="T3" fmla="*/ 8 h 15"/>
                  <a:gd name="T4" fmla="*/ 93 w 264"/>
                  <a:gd name="T5" fmla="*/ 8 h 15"/>
                  <a:gd name="T6" fmla="*/ 93 w 264"/>
                  <a:gd name="T7" fmla="*/ 8 h 15"/>
                  <a:gd name="T8" fmla="*/ 171 w 264"/>
                  <a:gd name="T9" fmla="*/ 8 h 15"/>
                  <a:gd name="T10" fmla="*/ 171 w 264"/>
                  <a:gd name="T11" fmla="*/ 8 h 15"/>
                  <a:gd name="T12" fmla="*/ 249 w 264"/>
                  <a:gd name="T13" fmla="*/ 8 h 15"/>
                  <a:gd name="T14" fmla="*/ 264 w 264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15">
                    <a:moveTo>
                      <a:pt x="0" y="3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40" y="15"/>
                      <a:pt x="67" y="15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118" y="0"/>
                      <a:pt x="145" y="0"/>
                      <a:pt x="171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96" y="15"/>
                      <a:pt x="223" y="15"/>
                      <a:pt x="249" y="8"/>
                    </a:cubicBezTo>
                    <a:cubicBezTo>
                      <a:pt x="264" y="3"/>
                      <a:pt x="264" y="3"/>
                      <a:pt x="264" y="3"/>
                    </a:cubicBezTo>
                  </a:path>
                </a:pathLst>
              </a:custGeom>
              <a:noFill/>
              <a:ln w="19050" cap="flat">
                <a:solidFill>
                  <a:srgbClr val="00B0F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7112DB9D-33B9-4DEF-9A3B-9D7AC2E28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1429"/>
                <a:ext cx="561" cy="35"/>
              </a:xfrm>
              <a:custGeom>
                <a:avLst/>
                <a:gdLst>
                  <a:gd name="T0" fmla="*/ 0 w 267"/>
                  <a:gd name="T1" fmla="*/ 3 h 15"/>
                  <a:gd name="T2" fmla="*/ 16 w 267"/>
                  <a:gd name="T3" fmla="*/ 8 h 15"/>
                  <a:gd name="T4" fmla="*/ 95 w 267"/>
                  <a:gd name="T5" fmla="*/ 8 h 15"/>
                  <a:gd name="T6" fmla="*/ 95 w 267"/>
                  <a:gd name="T7" fmla="*/ 8 h 15"/>
                  <a:gd name="T8" fmla="*/ 173 w 267"/>
                  <a:gd name="T9" fmla="*/ 8 h 15"/>
                  <a:gd name="T10" fmla="*/ 173 w 267"/>
                  <a:gd name="T11" fmla="*/ 8 h 15"/>
                  <a:gd name="T12" fmla="*/ 251 w 267"/>
                  <a:gd name="T13" fmla="*/ 8 h 15"/>
                  <a:gd name="T14" fmla="*/ 267 w 267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5">
                    <a:moveTo>
                      <a:pt x="0" y="3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42" y="15"/>
                      <a:pt x="69" y="15"/>
                      <a:pt x="95" y="8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120" y="0"/>
                      <a:pt x="147" y="0"/>
                      <a:pt x="173" y="8"/>
                    </a:cubicBezTo>
                    <a:cubicBezTo>
                      <a:pt x="173" y="8"/>
                      <a:pt x="173" y="8"/>
                      <a:pt x="173" y="8"/>
                    </a:cubicBezTo>
                    <a:cubicBezTo>
                      <a:pt x="198" y="15"/>
                      <a:pt x="225" y="15"/>
                      <a:pt x="251" y="8"/>
                    </a:cubicBezTo>
                    <a:cubicBezTo>
                      <a:pt x="267" y="3"/>
                      <a:pt x="267" y="3"/>
                      <a:pt x="267" y="3"/>
                    </a:cubicBezTo>
                  </a:path>
                </a:pathLst>
              </a:custGeom>
              <a:noFill/>
              <a:ln w="19050" cap="flat">
                <a:solidFill>
                  <a:srgbClr val="00B0F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90" name="Amazon Redshift">
            <a:extLst>
              <a:ext uri="{FF2B5EF4-FFF2-40B4-BE49-F238E27FC236}">
                <a16:creationId xmlns:a16="http://schemas.microsoft.com/office/drawing/2014/main" id="{7DFB390D-F2F6-4B68-A4A5-7CBDB43AC68A}"/>
              </a:ext>
            </a:extLst>
          </p:cNvPr>
          <p:cNvSpPr txBox="1"/>
          <p:nvPr/>
        </p:nvSpPr>
        <p:spPr>
          <a:xfrm>
            <a:off x="1113180" y="2789189"/>
            <a:ext cx="2061441" cy="257680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 anchor="ctr">
            <a:no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2000" spc="15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lake </a:t>
            </a:r>
            <a:br>
              <a:rPr lang="en-US" sz="2000" spc="15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000" spc="15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AWS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74347A87-1625-4DED-9B68-3CD6FCF36B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84957" y="3596640"/>
            <a:ext cx="445373" cy="444005"/>
            <a:chOff x="3261" y="1871"/>
            <a:chExt cx="977" cy="974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371C0D67-9AAD-4195-A6DB-1D3C30BB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1886"/>
              <a:ext cx="489" cy="487"/>
            </a:xfrm>
            <a:custGeom>
              <a:avLst/>
              <a:gdLst>
                <a:gd name="T0" fmla="*/ 0 w 65"/>
                <a:gd name="T1" fmla="*/ 0 h 65"/>
                <a:gd name="T2" fmla="*/ 65 w 65"/>
                <a:gd name="T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" h="65">
                  <a:moveTo>
                    <a:pt x="0" y="0"/>
                  </a:moveTo>
                  <a:cubicBezTo>
                    <a:pt x="0" y="0"/>
                    <a:pt x="60" y="0"/>
                    <a:pt x="65" y="65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30773EDF-254C-415E-98C3-CCBC55F8D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013"/>
              <a:ext cx="361" cy="360"/>
            </a:xfrm>
            <a:custGeom>
              <a:avLst/>
              <a:gdLst>
                <a:gd name="T0" fmla="*/ 0 w 48"/>
                <a:gd name="T1" fmla="*/ 0 h 48"/>
                <a:gd name="T2" fmla="*/ 48 w 48"/>
                <a:gd name="T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0" y="0"/>
                    <a:pt x="45" y="0"/>
                    <a:pt x="48" y="48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ED7888EE-5157-4DE7-99A3-CFF628C6D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133"/>
              <a:ext cx="241" cy="247"/>
            </a:xfrm>
            <a:custGeom>
              <a:avLst/>
              <a:gdLst>
                <a:gd name="T0" fmla="*/ 0 w 32"/>
                <a:gd name="T1" fmla="*/ 0 h 33"/>
                <a:gd name="T2" fmla="*/ 32 w 32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33">
                  <a:moveTo>
                    <a:pt x="0" y="0"/>
                  </a:moveTo>
                  <a:cubicBezTo>
                    <a:pt x="0" y="0"/>
                    <a:pt x="30" y="0"/>
                    <a:pt x="32" y="33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1E82179D-8E4B-4919-BEC0-70CB6FC45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1871"/>
              <a:ext cx="977" cy="974"/>
            </a:xfrm>
            <a:custGeom>
              <a:avLst/>
              <a:gdLst>
                <a:gd name="T0" fmla="*/ 50 w 130"/>
                <a:gd name="T1" fmla="*/ 0 h 130"/>
                <a:gd name="T2" fmla="*/ 0 w 130"/>
                <a:gd name="T3" fmla="*/ 64 h 130"/>
                <a:gd name="T4" fmla="*/ 66 w 130"/>
                <a:gd name="T5" fmla="*/ 130 h 130"/>
                <a:gd name="T6" fmla="*/ 130 w 130"/>
                <a:gd name="T7" fmla="*/ 8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0">
                  <a:moveTo>
                    <a:pt x="50" y="0"/>
                  </a:moveTo>
                  <a:cubicBezTo>
                    <a:pt x="21" y="7"/>
                    <a:pt x="0" y="33"/>
                    <a:pt x="0" y="64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97" y="130"/>
                    <a:pt x="123" y="109"/>
                    <a:pt x="130" y="8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Oval 9">
              <a:extLst>
                <a:ext uri="{FF2B5EF4-FFF2-40B4-BE49-F238E27FC236}">
                  <a16:creationId xmlns:a16="http://schemas.microsoft.com/office/drawing/2014/main" id="{E7BC8D96-6206-4199-A4BB-BEEA6AAFB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245"/>
              <a:ext cx="285" cy="277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CB199610-A9AC-4DE1-A4B7-B5DBDBB92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2328"/>
              <a:ext cx="83" cy="112"/>
            </a:xfrm>
            <a:custGeom>
              <a:avLst/>
              <a:gdLst>
                <a:gd name="T0" fmla="*/ 83 w 83"/>
                <a:gd name="T1" fmla="*/ 52 h 112"/>
                <a:gd name="T2" fmla="*/ 0 w 83"/>
                <a:gd name="T3" fmla="*/ 0 h 112"/>
                <a:gd name="T4" fmla="*/ 0 w 83"/>
                <a:gd name="T5" fmla="*/ 112 h 112"/>
                <a:gd name="T6" fmla="*/ 83 w 83"/>
                <a:gd name="T7" fmla="*/ 5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12">
                  <a:moveTo>
                    <a:pt x="83" y="52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83" y="52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79153BF-B562-423B-9D2C-E01E55DB59AD}"/>
              </a:ext>
            </a:extLst>
          </p:cNvPr>
          <p:cNvGrpSpPr/>
          <p:nvPr/>
        </p:nvGrpSpPr>
        <p:grpSpPr>
          <a:xfrm>
            <a:off x="833795" y="3596640"/>
            <a:ext cx="457170" cy="545467"/>
            <a:chOff x="4019532" y="4218101"/>
            <a:chExt cx="1478757" cy="1764364"/>
          </a:xfrm>
        </p:grpSpPr>
        <p:sp>
          <p:nvSpPr>
            <p:cNvPr id="99" name="Freeform 128">
              <a:extLst>
                <a:ext uri="{FF2B5EF4-FFF2-40B4-BE49-F238E27FC236}">
                  <a16:creationId xmlns:a16="http://schemas.microsoft.com/office/drawing/2014/main" id="{F306A542-3DB4-4FF6-96F3-3CF14C459D5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4019532" y="4218101"/>
              <a:ext cx="1478757" cy="81688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0" name="Group 13">
              <a:extLst>
                <a:ext uri="{FF2B5EF4-FFF2-40B4-BE49-F238E27FC236}">
                  <a16:creationId xmlns:a16="http://schemas.microsoft.com/office/drawing/2014/main" id="{043F3E2D-E5F7-47FF-8E42-009635BA8D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08233" y="4876255"/>
              <a:ext cx="778444" cy="1106210"/>
              <a:chOff x="2822" y="1538"/>
              <a:chExt cx="114" cy="162"/>
            </a:xfrm>
          </p:grpSpPr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BCD7D33B-2E68-4F26-BDB9-F4AD3D71C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2" y="1538"/>
                <a:ext cx="114" cy="162"/>
              </a:xfrm>
              <a:custGeom>
                <a:avLst/>
                <a:gdLst>
                  <a:gd name="T0" fmla="*/ 77 w 81"/>
                  <a:gd name="T1" fmla="*/ 0 h 117"/>
                  <a:gd name="T2" fmla="*/ 3 w 81"/>
                  <a:gd name="T3" fmla="*/ 0 h 117"/>
                  <a:gd name="T4" fmla="*/ 0 w 81"/>
                  <a:gd name="T5" fmla="*/ 3 h 117"/>
                  <a:gd name="T6" fmla="*/ 0 w 81"/>
                  <a:gd name="T7" fmla="*/ 74 h 117"/>
                  <a:gd name="T8" fmla="*/ 0 w 81"/>
                  <a:gd name="T9" fmla="*/ 88 h 117"/>
                  <a:gd name="T10" fmla="*/ 0 w 81"/>
                  <a:gd name="T11" fmla="*/ 117 h 117"/>
                  <a:gd name="T12" fmla="*/ 81 w 81"/>
                  <a:gd name="T13" fmla="*/ 117 h 117"/>
                  <a:gd name="T14" fmla="*/ 81 w 81"/>
                  <a:gd name="T15" fmla="*/ 88 h 117"/>
                  <a:gd name="T16" fmla="*/ 81 w 81"/>
                  <a:gd name="T17" fmla="*/ 74 h 117"/>
                  <a:gd name="T18" fmla="*/ 81 w 81"/>
                  <a:gd name="T19" fmla="*/ 3 h 117"/>
                  <a:gd name="T20" fmla="*/ 77 w 81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17">
                    <a:moveTo>
                      <a:pt x="7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1"/>
                      <a:pt x="79" y="0"/>
                      <a:pt x="7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61B7A49F-7999-44FD-AFD3-5E6973C49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587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id="{254C0E53-9ACF-4D1C-A24D-2A46E0D30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621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F2549195-3D9A-4E9F-88D6-9EBAF2B82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656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6" name="Rectangle 18">
                <a:extLst>
                  <a:ext uri="{FF2B5EF4-FFF2-40B4-BE49-F238E27FC236}">
                    <a16:creationId xmlns:a16="http://schemas.microsoft.com/office/drawing/2014/main" id="{C546DBE3-B340-418F-B880-F83A5AEAE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" y="1551"/>
                <a:ext cx="34" cy="1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7B1AEE6-0F47-4201-A921-6556494E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4040" y="4469712"/>
              <a:ext cx="0" cy="402018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arrow" w="med" len="sm"/>
            </a:ln>
          </p:spPr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C9926F0-064D-4D8B-B6DC-273A0DF519B3}"/>
              </a:ext>
            </a:extLst>
          </p:cNvPr>
          <p:cNvCxnSpPr>
            <a:cxnSpLocks/>
          </p:cNvCxnSpPr>
          <p:nvPr/>
        </p:nvCxnSpPr>
        <p:spPr>
          <a:xfrm>
            <a:off x="2959354" y="3362960"/>
            <a:ext cx="144781" cy="17272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sp>
        <p:nvSpPr>
          <p:cNvPr id="109" name="Amazon Redshift">
            <a:extLst>
              <a:ext uri="{FF2B5EF4-FFF2-40B4-BE49-F238E27FC236}">
                <a16:creationId xmlns:a16="http://schemas.microsoft.com/office/drawing/2014/main" id="{A56DA65E-19DB-44BB-87CD-9B06EBCE0102}"/>
              </a:ext>
            </a:extLst>
          </p:cNvPr>
          <p:cNvSpPr txBox="1"/>
          <p:nvPr/>
        </p:nvSpPr>
        <p:spPr>
          <a:xfrm>
            <a:off x="2573992" y="4393989"/>
            <a:ext cx="146730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movement</a:t>
            </a:r>
          </a:p>
        </p:txBody>
      </p:sp>
      <p:sp>
        <p:nvSpPr>
          <p:cNvPr id="110" name="Amazon Redshift">
            <a:extLst>
              <a:ext uri="{FF2B5EF4-FFF2-40B4-BE49-F238E27FC236}">
                <a16:creationId xmlns:a16="http://schemas.microsoft.com/office/drawing/2014/main" id="{22DCED15-408B-4C46-85EB-029F3DA03EA3}"/>
              </a:ext>
            </a:extLst>
          </p:cNvPr>
          <p:cNvSpPr txBox="1"/>
          <p:nvPr/>
        </p:nvSpPr>
        <p:spPr>
          <a:xfrm>
            <a:off x="303336" y="4393989"/>
            <a:ext cx="153981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movement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2" name="object 2">
            <a:extLst>
              <a:ext uri="{FF2B5EF4-FFF2-40B4-BE49-F238E27FC236}">
                <a16:creationId xmlns:a16="http://schemas.microsoft.com/office/drawing/2014/main" id="{6C48C4EE-0D1C-9447-94FB-2EA7E27F8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89" y="174205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Why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analytics on</a:t>
            </a:r>
            <a:r>
              <a:rPr sz="2450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AWS?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46914E-7 L -1.66667E-6 0.0731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11111E-6 -1.60494E-6 L -1.11111E-6 0.0731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94444E-6 2.96296E-6 L 1.94444E-6 0.0731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11111E-6 -2.71605E-6 L -1.11111E-6 0.07315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94444E-6 -2.71605E-6 L -1.94444E-6 0.07315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6 L 5E-6 0.07315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94444E-6 4.69136E-6 L -1.94444E-6 0.07314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11111E-6 4.69136E-6 L -1.11111E-6 0.07314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11111E-6 -2.71605E-6 L -1.11111E-6 0.07315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94444E-6 -2.71605E-6 L -1.94444E-6 0.07315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2.96296E-6 L 1.94444E-6 0.07315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5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2.96296E-6 L 1.94444E-6 0.07315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5" grpId="0" animBg="1"/>
      <p:bldP spid="45" grpId="1" animBg="1"/>
      <p:bldP spid="421" grpId="0" animBg="1"/>
      <p:bldP spid="421" grpId="1" animBg="1"/>
      <p:bldP spid="64" grpId="0" animBg="1"/>
      <p:bldP spid="64" grpId="1" animBg="1"/>
      <p:bldP spid="65" grpId="0" animBg="1"/>
      <p:bldP spid="65" grpId="1" animBg="1"/>
      <p:bldP spid="90" grpId="0" animBg="1"/>
      <p:bldP spid="90" grpId="1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5B: Query using Amazon Redshift Spectrum</a:t>
            </a:r>
            <a:endParaRPr sz="245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16681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Navigate to pgWeb. If you need the URL, check public IP of the pgweb EC2.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the RedshiftSpectrumSetup.sql from the BigDataWorkshop.zip.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Make sure you replace the role ARN with your SpectrumRole ARN.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Make sure you are pointing to the weblogs_dev database.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This will create an external schema in Amazon Redshift called “Spectrum”.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271" r="44905" b="60646"/>
          <a:stretch/>
        </p:blipFill>
        <p:spPr>
          <a:xfrm>
            <a:off x="1928461" y="2832928"/>
            <a:ext cx="5037823" cy="16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599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5B: Query using Amazon Redshift Spectrum</a:t>
            </a:r>
            <a:endParaRPr sz="2450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>
          <a:xfrm>
            <a:off x="201930" y="769962"/>
            <a:ext cx="4865370" cy="960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Let’s run a couple of simple queries against Amazon S3 from Amazon Redshift using Amazon Redshift Spectrum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65" t="5965" r="66224" b="55438"/>
          <a:stretch/>
        </p:blipFill>
        <p:spPr>
          <a:xfrm>
            <a:off x="6207937" y="2827306"/>
            <a:ext cx="2149857" cy="198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0" t="6668" r="65658" b="55321"/>
          <a:stretch/>
        </p:blipFill>
        <p:spPr>
          <a:xfrm>
            <a:off x="6207937" y="788880"/>
            <a:ext cx="2153652" cy="1955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43E86-3F09-A846-8534-2CC24B00273F}"/>
              </a:ext>
            </a:extLst>
          </p:cNvPr>
          <p:cNvSpPr txBox="1"/>
          <p:nvPr/>
        </p:nvSpPr>
        <p:spPr>
          <a:xfrm>
            <a:off x="-228601" y="1522588"/>
            <a:ext cx="6432549" cy="24622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Count of all records in the parquet location in Amazon S3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Select count(*) from spectrum.parquet</a:t>
            </a:r>
          </a:p>
          <a:p>
            <a:pPr marL="1028700" lvl="1"/>
            <a:endParaRPr lang="en-US" sz="1400" dirty="0">
              <a:solidFill>
                <a:schemeClr val="bg1"/>
              </a:solidFill>
            </a:endParaRPr>
          </a:p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Count of all records in the parquet location in Amazon S3 where the response is 404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Select count(1) from spectrum.parquet where response=404;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6844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5</a:t>
            </a:r>
            <a:r>
              <a:rPr lang="en-US" sz="2450" spc="5" dirty="0"/>
              <a:t>C</a:t>
            </a:r>
            <a:r>
              <a:rPr sz="2450" spc="5" dirty="0"/>
              <a:t>: </a:t>
            </a:r>
            <a:r>
              <a:rPr lang="en-US" sz="2450" spc="5" dirty="0"/>
              <a:t>Querying using</a:t>
            </a:r>
            <a:r>
              <a:rPr sz="2450" spc="5" dirty="0"/>
              <a:t> </a:t>
            </a:r>
            <a:r>
              <a:rPr sz="2450" spc="10" dirty="0"/>
              <a:t>Amazon</a:t>
            </a:r>
            <a:r>
              <a:rPr sz="2450" spc="-25" dirty="0"/>
              <a:t> </a:t>
            </a:r>
            <a:r>
              <a:rPr sz="2450" spc="5" dirty="0"/>
              <a:t>Athena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52226" y="805980"/>
            <a:ext cx="7868920" cy="1492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Go to the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r>
              <a:rPr sz="16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onsole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. Close the tutorial that comes up.</a:t>
            </a:r>
            <a:endParaRPr sz="16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In the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Athena console, choose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weblog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s_&lt;environment&gt;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 on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database</a:t>
            </a:r>
            <a:r>
              <a:rPr sz="1600"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dropdown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pPr marL="298450" indent="-285750">
              <a:lnSpc>
                <a:spcPts val="19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cs typeface="Arial"/>
              </a:rPr>
              <a:t>Select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parquet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“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from the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tables section and click on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the 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three stacked dots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icon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to preview/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sample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a few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rows of</a:t>
            </a:r>
            <a:r>
              <a:rPr lang="en-US" sz="1600" spc="-5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S3 data.</a:t>
            </a:r>
            <a:endParaRPr lang="en-US" sz="16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165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4" t="14691" r="2040" b="29730"/>
          <a:stretch/>
        </p:blipFill>
        <p:spPr>
          <a:xfrm>
            <a:off x="619494" y="2115997"/>
            <a:ext cx="7914906" cy="2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643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5</a:t>
            </a:r>
            <a:r>
              <a:rPr lang="en-US" sz="2450" spc="5" dirty="0"/>
              <a:t>C</a:t>
            </a:r>
            <a:r>
              <a:rPr sz="2450" spc="5" dirty="0"/>
              <a:t>: </a:t>
            </a:r>
            <a:r>
              <a:rPr lang="en-US" sz="2450" spc="5" dirty="0"/>
              <a:t>Querying using</a:t>
            </a:r>
            <a:r>
              <a:rPr sz="2450" spc="5" dirty="0"/>
              <a:t> </a:t>
            </a:r>
            <a:r>
              <a:rPr sz="2450" spc="10" dirty="0"/>
              <a:t>Amazon</a:t>
            </a:r>
            <a:r>
              <a:rPr sz="2450" spc="-25" dirty="0"/>
              <a:t> </a:t>
            </a:r>
            <a:r>
              <a:rPr sz="2450" spc="5" dirty="0"/>
              <a:t>Athena</a:t>
            </a:r>
            <a:endParaRPr sz="2450" dirty="0"/>
          </a:p>
        </p:txBody>
      </p:sp>
      <p:sp>
        <p:nvSpPr>
          <p:cNvPr id="5" name="TextBox 4"/>
          <p:cNvSpPr txBox="1"/>
          <p:nvPr/>
        </p:nvSpPr>
        <p:spPr>
          <a:xfrm>
            <a:off x="481263" y="786455"/>
            <a:ext cx="77663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Athena allows you to run interactive queries against parquet data in Amazon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the queries from the AthenaSQL from the BigDataWorkshop.zip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Count of each clientIP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Count of each response code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87" t="15210" r="23997" b="27847"/>
          <a:stretch/>
        </p:blipFill>
        <p:spPr>
          <a:xfrm>
            <a:off x="1485900" y="2226073"/>
            <a:ext cx="5757110" cy="23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096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Congratulations! </a:t>
            </a: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</a:t>
            </a: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 for attending !</a:t>
            </a:r>
          </a:p>
        </p:txBody>
      </p:sp>
    </p:spTree>
    <p:extLst>
      <p:ext uri="{BB962C8B-B14F-4D97-AF65-F5344CB8AC3E}">
        <p14:creationId xmlns:p14="http://schemas.microsoft.com/office/powerpoint/2010/main" val="263339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Optional exercise: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processing with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628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 EMR</a:t>
            </a:r>
            <a:r>
              <a:rPr sz="2450" spc="-50" dirty="0"/>
              <a:t> </a:t>
            </a:r>
            <a:r>
              <a:rPr lang="en-US" sz="2450" spc="5" dirty="0"/>
              <a:t>s</a:t>
            </a:r>
            <a:r>
              <a:rPr sz="2450" spc="5" dirty="0"/>
              <a:t>ervice</a:t>
            </a:r>
            <a:endParaRPr sz="24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07980"/>
              </p:ext>
            </p:extLst>
          </p:nvPr>
        </p:nvGraphicFramePr>
        <p:xfrm>
          <a:off x="1173584" y="1337944"/>
          <a:ext cx="5525130" cy="184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959">
                <a:tc gridSpan="4"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Hive, </a:t>
                      </a:r>
                      <a:r>
                        <a:rPr sz="1050" i="1" spc="-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Pig, </a:t>
                      </a:r>
                      <a:r>
                        <a:rPr sz="1050" i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Spark </a:t>
                      </a:r>
                      <a:r>
                        <a:rPr sz="1050" i="1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SQL/Streaming/ML, </a:t>
                      </a:r>
                      <a:r>
                        <a:rPr sz="1050" i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Flink, </a:t>
                      </a:r>
                      <a:r>
                        <a:rPr sz="1050" i="1" spc="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Mahout,</a:t>
                      </a:r>
                      <a:r>
                        <a:rPr sz="1050" i="1" spc="-6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i="1" spc="1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Sqoop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575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HBase</a:t>
                      </a:r>
                      <a:r>
                        <a:rPr sz="1200" b="1" spc="1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Phoenix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2192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200" b="1" spc="-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Presto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2573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200" b="1" spc="2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MXNet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06045" marB="0" vert="vert">
                    <a:lnL w="53975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Batch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MapReduce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Interactive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Tez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emory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Streaming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Flink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192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045" marB="0" vert="vert">
                    <a:lnL w="53975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 gridSpan="4"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YARN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Cluster </a:t>
                      </a:r>
                      <a:r>
                        <a:rPr lang="en-US"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esource</a:t>
                      </a:r>
                      <a:r>
                        <a:rPr sz="1050" i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5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05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anagement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4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192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045" marB="0" vert="vert">
                    <a:lnL w="53975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884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Amazon </a:t>
                      </a: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S3 </a:t>
                      </a:r>
                      <a:r>
                        <a:rPr sz="1050" i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(EMRFS),</a:t>
                      </a:r>
                      <a:r>
                        <a:rPr sz="1050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HDFS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F994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12084"/>
              </p:ext>
            </p:extLst>
          </p:nvPr>
        </p:nvGraphicFramePr>
        <p:xfrm>
          <a:off x="6828015" y="1331902"/>
          <a:ext cx="1972310" cy="1842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Ganglia</a:t>
                      </a:r>
                      <a:r>
                        <a:rPr lang="en-US"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onitoring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64516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Hue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SQL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701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Zeppelin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lang="en-US"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otebooks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145415" marB="0">
                    <a:lnT w="76701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19734">
                        <a:lnSpc>
                          <a:spcPct val="100000"/>
                        </a:lnSpc>
                      </a:pPr>
                      <a:r>
                        <a:rPr sz="11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Livy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—j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</a:t>
                      </a:r>
                      <a:r>
                        <a:rPr sz="11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erver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5232" y="3407837"/>
            <a:ext cx="8475129" cy="11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1069" y="3448278"/>
            <a:ext cx="8369300" cy="0"/>
          </a:xfrm>
          <a:custGeom>
            <a:avLst/>
            <a:gdLst/>
            <a:ahLst/>
            <a:cxnLst/>
            <a:rect l="l" t="t" r="r" b="b"/>
            <a:pathLst>
              <a:path w="8369300">
                <a:moveTo>
                  <a:pt x="0" y="0"/>
                </a:moveTo>
                <a:lnTo>
                  <a:pt x="8369254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1069" y="1337932"/>
            <a:ext cx="614045" cy="1837689"/>
          </a:xfrm>
          <a:custGeom>
            <a:avLst/>
            <a:gdLst/>
            <a:ahLst/>
            <a:cxnLst/>
            <a:rect l="l" t="t" r="r" b="b"/>
            <a:pathLst>
              <a:path w="614044" h="1837689">
                <a:moveTo>
                  <a:pt x="0" y="1837537"/>
                </a:moveTo>
                <a:lnTo>
                  <a:pt x="613496" y="1837537"/>
                </a:lnTo>
                <a:lnTo>
                  <a:pt x="613496" y="0"/>
                </a:lnTo>
                <a:lnTo>
                  <a:pt x="0" y="0"/>
                </a:lnTo>
                <a:lnTo>
                  <a:pt x="0" y="1837537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479" y="1723301"/>
            <a:ext cx="364715" cy="1066800"/>
          </a:xfrm>
          <a:prstGeom prst="rect">
            <a:avLst/>
          </a:prstGeom>
        </p:spPr>
        <p:txBody>
          <a:bodyPr vert="vert" wrap="square" lIns="0" tIns="5080" rIns="0" bIns="0" rtlCol="0">
            <a:spAutoFit/>
          </a:bodyPr>
          <a:lstStyle/>
          <a:p>
            <a:pPr marL="37465" marR="5080" indent="-25400">
              <a:lnSpc>
                <a:spcPct val="101899"/>
              </a:lnSpc>
              <a:spcBef>
                <a:spcPts val="40"/>
              </a:spcBef>
            </a:pPr>
            <a:r>
              <a:rPr sz="1200" b="1" dirty="0">
                <a:solidFill>
                  <a:schemeClr val="bg1"/>
                </a:solidFill>
                <a:latin typeface="Arial"/>
                <a:cs typeface="Arial"/>
              </a:rPr>
              <a:t>Connectors</a:t>
            </a:r>
            <a:r>
              <a:rPr sz="12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b="1" spc="1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1200" b="1" spc="-35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12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Arial"/>
                <a:cs typeface="Arial"/>
              </a:rPr>
              <a:t>services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48074" y="3602251"/>
            <a:ext cx="1085843" cy="1085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1870" y="4034365"/>
            <a:ext cx="905932" cy="24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5733" y="4101016"/>
            <a:ext cx="660400" cy="76200"/>
          </a:xfrm>
          <a:custGeom>
            <a:avLst/>
            <a:gdLst/>
            <a:ahLst/>
            <a:cxnLst/>
            <a:rect l="l" t="t" r="r" b="b"/>
            <a:pathLst>
              <a:path w="660400" h="76200">
                <a:moveTo>
                  <a:pt x="634481" y="50800"/>
                </a:moveTo>
                <a:lnTo>
                  <a:pt x="76200" y="50800"/>
                </a:lnTo>
                <a:lnTo>
                  <a:pt x="583679" y="50801"/>
                </a:lnTo>
                <a:lnTo>
                  <a:pt x="583679" y="76201"/>
                </a:lnTo>
                <a:lnTo>
                  <a:pt x="634481" y="50800"/>
                </a:lnTo>
                <a:close/>
              </a:path>
              <a:path w="660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481" y="50800"/>
                </a:lnTo>
                <a:lnTo>
                  <a:pt x="659879" y="38101"/>
                </a:lnTo>
                <a:lnTo>
                  <a:pt x="634479" y="25401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660400" h="76200">
                <a:moveTo>
                  <a:pt x="583679" y="1"/>
                </a:moveTo>
                <a:lnTo>
                  <a:pt x="583679" y="25401"/>
                </a:lnTo>
                <a:lnTo>
                  <a:pt x="634479" y="25401"/>
                </a:lnTo>
                <a:lnTo>
                  <a:pt x="583679" y="1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0573" y="3994034"/>
            <a:ext cx="14357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4965" marR="5080" indent="-342900">
              <a:lnSpc>
                <a:spcPts val="2130"/>
              </a:lnSpc>
              <a:spcBef>
                <a:spcPts val="195"/>
              </a:spcBef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1800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EMR  service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00457" y="3761421"/>
            <a:ext cx="841364" cy="841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92700" y="4034365"/>
            <a:ext cx="905932" cy="24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7299" y="4101016"/>
            <a:ext cx="660400" cy="76200"/>
          </a:xfrm>
          <a:custGeom>
            <a:avLst/>
            <a:gdLst/>
            <a:ahLst/>
            <a:cxnLst/>
            <a:rect l="l" t="t" r="r" b="b"/>
            <a:pathLst>
              <a:path w="660400" h="76200">
                <a:moveTo>
                  <a:pt x="634469" y="50800"/>
                </a:moveTo>
                <a:lnTo>
                  <a:pt x="76200" y="50800"/>
                </a:lnTo>
                <a:lnTo>
                  <a:pt x="583666" y="50801"/>
                </a:lnTo>
                <a:lnTo>
                  <a:pt x="583666" y="76201"/>
                </a:lnTo>
                <a:lnTo>
                  <a:pt x="634469" y="50800"/>
                </a:lnTo>
                <a:close/>
              </a:path>
              <a:path w="660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469" y="50800"/>
                </a:lnTo>
                <a:lnTo>
                  <a:pt x="659866" y="38101"/>
                </a:lnTo>
                <a:lnTo>
                  <a:pt x="634466" y="25401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660400" h="76200">
                <a:moveTo>
                  <a:pt x="583666" y="1"/>
                </a:moveTo>
                <a:lnTo>
                  <a:pt x="583666" y="25401"/>
                </a:lnTo>
                <a:lnTo>
                  <a:pt x="634466" y="25401"/>
                </a:lnTo>
                <a:lnTo>
                  <a:pt x="583666" y="1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73292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7560C6-4A1D-D645-AF51-7ED8CAFA3B85}"/>
              </a:ext>
            </a:extLst>
          </p:cNvPr>
          <p:cNvSpPr/>
          <p:nvPr/>
        </p:nvSpPr>
        <p:spPr bwMode="auto">
          <a:xfrm>
            <a:off x="336790" y="796562"/>
            <a:ext cx="3092241" cy="2987149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707B8E-8DA7-1343-9D36-3BA777149D9E}"/>
              </a:ext>
            </a:extLst>
          </p:cNvPr>
          <p:cNvSpPr/>
          <p:nvPr/>
        </p:nvSpPr>
        <p:spPr bwMode="auto">
          <a:xfrm>
            <a:off x="4153229" y="3490226"/>
            <a:ext cx="4577081" cy="1097241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4CC7BA-CBB1-884F-AB0E-9624F787EDD6}"/>
              </a:ext>
            </a:extLst>
          </p:cNvPr>
          <p:cNvSpPr/>
          <p:nvPr/>
        </p:nvSpPr>
        <p:spPr bwMode="auto">
          <a:xfrm>
            <a:off x="4153229" y="763319"/>
            <a:ext cx="4267365" cy="2363407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50" y="262410"/>
            <a:ext cx="8609496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On-cluster</a:t>
            </a:r>
            <a:r>
              <a:rPr sz="2450" spc="-50" dirty="0"/>
              <a:t> </a:t>
            </a:r>
            <a:r>
              <a:rPr sz="2450" spc="10" dirty="0"/>
              <a:t>UIs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387809" y="3126727"/>
            <a:ext cx="227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Manage</a:t>
            </a:r>
            <a:r>
              <a:rPr sz="18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applications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30928" y="769562"/>
            <a:ext cx="1712912" cy="78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87050" y="1657399"/>
            <a:ext cx="1725441" cy="734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3894" y="1791032"/>
            <a:ext cx="1959959" cy="532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6243" y="821843"/>
            <a:ext cx="1846262" cy="77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45543" y="2451442"/>
            <a:ext cx="1237320" cy="55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940" y="3212236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Notebooks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4801" y="2499907"/>
            <a:ext cx="925250" cy="559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8571" y="1171888"/>
            <a:ext cx="1569773" cy="3927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236" y="1671345"/>
            <a:ext cx="28047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editor, </a:t>
            </a:r>
            <a:r>
              <a:rPr lang="en-US" sz="1600" spc="-1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orkflow</a:t>
            </a:r>
            <a:r>
              <a:rPr sz="16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designer, 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etastore browser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4567" y="2294466"/>
            <a:ext cx="2302929" cy="1185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9671" y="2331732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6501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207" y="3848460"/>
            <a:ext cx="25025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65100">
              <a:lnSpc>
                <a:spcPts val="2130"/>
              </a:lnSpc>
              <a:spcBef>
                <a:spcPts val="195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Design and execute  queries and</a:t>
            </a:r>
            <a:r>
              <a:rPr sz="18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workloads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50819" y="3594760"/>
            <a:ext cx="724566" cy="8383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1265" y="3700512"/>
            <a:ext cx="1405149" cy="4950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40968" y="3783711"/>
            <a:ext cx="1424305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And more using  bootstrap</a:t>
            </a:r>
            <a:r>
              <a:rPr sz="14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actions!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97439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5B12173-0959-6145-A9B1-5DF7D3BBD35A}"/>
              </a:ext>
            </a:extLst>
          </p:cNvPr>
          <p:cNvSpPr/>
          <p:nvPr/>
        </p:nvSpPr>
        <p:spPr>
          <a:xfrm>
            <a:off x="0" y="605216"/>
            <a:ext cx="9144000" cy="399218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26" y="181231"/>
            <a:ext cx="87418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The Hadoop ecosystem can run in Amazon</a:t>
            </a:r>
            <a:r>
              <a:rPr sz="2800" spc="-45" dirty="0"/>
              <a:t> </a:t>
            </a:r>
            <a:r>
              <a:rPr sz="2800" dirty="0"/>
              <a:t>EMR</a:t>
            </a:r>
          </a:p>
        </p:txBody>
      </p:sp>
      <p:sp>
        <p:nvSpPr>
          <p:cNvPr id="4" name="object 4"/>
          <p:cNvSpPr/>
          <p:nvPr/>
        </p:nvSpPr>
        <p:spPr>
          <a:xfrm>
            <a:off x="3895166" y="3423295"/>
            <a:ext cx="1219200" cy="1089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1671" y="3517843"/>
            <a:ext cx="1200753" cy="900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561558" y="3459188"/>
            <a:ext cx="698412" cy="1050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560853" y="2857254"/>
            <a:ext cx="1481823" cy="367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005040" y="897204"/>
            <a:ext cx="1625600" cy="50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022687" y="704621"/>
            <a:ext cx="2514600" cy="866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884504" y="1771950"/>
            <a:ext cx="1644205" cy="511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959320" y="3545349"/>
            <a:ext cx="1666240" cy="70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99617" y="701760"/>
            <a:ext cx="1567865" cy="8274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006920" y="2586113"/>
            <a:ext cx="1399374" cy="6460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691525" y="3771460"/>
            <a:ext cx="562907" cy="425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25702" y="1722513"/>
            <a:ext cx="863600" cy="863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51002" y="2919964"/>
            <a:ext cx="2003475" cy="3425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892590" y="3706686"/>
            <a:ext cx="555376" cy="5552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865588" y="1832776"/>
            <a:ext cx="1566748" cy="522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009178" y="1643888"/>
            <a:ext cx="1400174" cy="6953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434357" y="827788"/>
            <a:ext cx="1222468" cy="677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76953" y="2901644"/>
            <a:ext cx="1692676" cy="237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53137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Easy</a:t>
            </a:r>
            <a:r>
              <a:rPr lang="en-US" sz="2450" spc="5" dirty="0">
                <a:solidFill>
                  <a:schemeClr val="bg1"/>
                </a:solidFill>
              </a:rPr>
              <a:t>-</a:t>
            </a:r>
            <a:r>
              <a:rPr sz="2450" spc="5" dirty="0">
                <a:solidFill>
                  <a:schemeClr val="bg1"/>
                </a:solidFill>
              </a:rPr>
              <a:t>to</a:t>
            </a:r>
            <a:r>
              <a:rPr lang="en-US" sz="2450" spc="5" dirty="0">
                <a:solidFill>
                  <a:schemeClr val="bg1"/>
                </a:solidFill>
              </a:rPr>
              <a:t>-</a:t>
            </a:r>
            <a:r>
              <a:rPr sz="2450" spc="5" dirty="0">
                <a:solidFill>
                  <a:schemeClr val="bg1"/>
                </a:solidFill>
              </a:rPr>
              <a:t>use </a:t>
            </a:r>
            <a:r>
              <a:rPr lang="en-US" sz="2450" spc="5" dirty="0">
                <a:solidFill>
                  <a:schemeClr val="bg1"/>
                </a:solidFill>
              </a:rPr>
              <a:t>Amazon EC2 </a:t>
            </a:r>
            <a:r>
              <a:rPr sz="2450" spc="5" dirty="0">
                <a:solidFill>
                  <a:schemeClr val="bg1"/>
                </a:solidFill>
              </a:rPr>
              <a:t>Spot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sz="2450" spc="5" dirty="0">
                <a:solidFill>
                  <a:schemeClr val="bg1"/>
                </a:solidFill>
              </a:rPr>
              <a:t>Instances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sz="half" idx="4294967295"/>
          </p:nvPr>
        </p:nvSpPr>
        <p:spPr>
          <a:xfrm>
            <a:off x="0" y="1217613"/>
            <a:ext cx="3427413" cy="2906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/>
              <a:t>Meet </a:t>
            </a:r>
            <a:r>
              <a:rPr sz="1800" spc="65" dirty="0"/>
              <a:t>SLA </a:t>
            </a:r>
            <a:r>
              <a:rPr sz="1800" spc="5" dirty="0"/>
              <a:t>at </a:t>
            </a:r>
            <a:r>
              <a:rPr sz="1800" spc="-5" dirty="0"/>
              <a:t>predictable</a:t>
            </a:r>
            <a:r>
              <a:rPr lang="en-US" sz="1800" spc="-5" dirty="0"/>
              <a:t> </a:t>
            </a:r>
            <a:r>
              <a:rPr sz="1800" spc="-445" dirty="0"/>
              <a:t> </a:t>
            </a:r>
            <a:r>
              <a:rPr sz="1800" spc="-5" dirty="0"/>
              <a:t>cost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5875" marR="1550035" algn="ctr">
              <a:lnSpc>
                <a:spcPct val="100000"/>
              </a:lnSpc>
            </a:pPr>
            <a:r>
              <a:rPr sz="1800" spc="55" dirty="0"/>
              <a:t>On-demand</a:t>
            </a:r>
            <a:r>
              <a:rPr sz="1800" spc="-135" dirty="0"/>
              <a:t> </a:t>
            </a:r>
            <a:r>
              <a:rPr sz="1800" spc="10" dirty="0"/>
              <a:t>for </a:t>
            </a:r>
            <a:r>
              <a:rPr sz="1800" spc="-35" dirty="0"/>
              <a:t>core</a:t>
            </a:r>
            <a:r>
              <a:rPr sz="1800" spc="-95" dirty="0"/>
              <a:t> </a:t>
            </a:r>
            <a:r>
              <a:rPr sz="1800" spc="25" dirty="0"/>
              <a:t>nodes</a:t>
            </a:r>
            <a:endParaRPr lang="en-US" sz="1800" spc="25" dirty="0"/>
          </a:p>
          <a:p>
            <a:pPr marL="15875" marR="1550035" algn="ctr">
              <a:lnSpc>
                <a:spcPct val="100000"/>
              </a:lnSpc>
            </a:pPr>
            <a:r>
              <a:rPr lang="en-US" b="0" spc="25" dirty="0"/>
              <a:t>St</a:t>
            </a:r>
            <a:r>
              <a:rPr sz="1800" b="0" spc="15" dirty="0"/>
              <a:t>andard  </a:t>
            </a:r>
            <a:r>
              <a:rPr sz="1800" b="0" spc="10" dirty="0"/>
              <a:t>Amazon</a:t>
            </a:r>
            <a:r>
              <a:rPr sz="1800" b="0" spc="-125" dirty="0"/>
              <a:t> </a:t>
            </a:r>
            <a:r>
              <a:rPr lang="en-US" sz="1800" b="0" spc="-125" dirty="0"/>
              <a:t>Elastic Compute Cloud (Amazon </a:t>
            </a:r>
            <a:r>
              <a:rPr sz="1800" b="0" spc="-130" dirty="0"/>
              <a:t>EC2</a:t>
            </a:r>
            <a:r>
              <a:rPr lang="en-US" sz="1800" b="0" spc="-130" dirty="0"/>
              <a:t>)</a:t>
            </a:r>
            <a:r>
              <a:rPr sz="1800" b="0" spc="-130" dirty="0"/>
              <a:t>  </a:t>
            </a:r>
            <a:r>
              <a:rPr sz="1800" b="0" spc="40" dirty="0"/>
              <a:t>pricing </a:t>
            </a:r>
            <a:r>
              <a:rPr sz="1800" b="0" spc="105" dirty="0"/>
              <a:t>for </a:t>
            </a:r>
            <a:r>
              <a:rPr sz="1800" b="0" spc="45" dirty="0"/>
              <a:t>on-demand </a:t>
            </a:r>
            <a:r>
              <a:rPr sz="1800" b="0" spc="5" dirty="0"/>
              <a:t>capacity</a:t>
            </a:r>
          </a:p>
        </p:txBody>
      </p:sp>
      <p:sp>
        <p:nvSpPr>
          <p:cNvPr id="3" name="object 3"/>
          <p:cNvSpPr/>
          <p:nvPr/>
        </p:nvSpPr>
        <p:spPr>
          <a:xfrm>
            <a:off x="4606366" y="1842467"/>
            <a:ext cx="1285875" cy="2536190"/>
          </a:xfrm>
          <a:custGeom>
            <a:avLst/>
            <a:gdLst/>
            <a:ahLst/>
            <a:cxnLst/>
            <a:rect l="l" t="t" r="r" b="b"/>
            <a:pathLst>
              <a:path w="1285875" h="2536190">
                <a:moveTo>
                  <a:pt x="0" y="2536164"/>
                </a:moveTo>
                <a:lnTo>
                  <a:pt x="1285341" y="2536164"/>
                </a:lnTo>
                <a:lnTo>
                  <a:pt x="1285341" y="0"/>
                </a:lnTo>
                <a:lnTo>
                  <a:pt x="0" y="0"/>
                </a:lnTo>
                <a:lnTo>
                  <a:pt x="0" y="25361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4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4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9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89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89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89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4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4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4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54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9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59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9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59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1146" y="2771917"/>
            <a:ext cx="735330" cy="781685"/>
          </a:xfrm>
          <a:custGeom>
            <a:avLst/>
            <a:gdLst/>
            <a:ahLst/>
            <a:cxnLst/>
            <a:rect l="l" t="t" r="r" b="b"/>
            <a:pathLst>
              <a:path w="735330" h="781685">
                <a:moveTo>
                  <a:pt x="367641" y="781631"/>
                </a:moveTo>
                <a:lnTo>
                  <a:pt x="367641" y="586223"/>
                </a:lnTo>
                <a:lnTo>
                  <a:pt x="0" y="586223"/>
                </a:lnTo>
                <a:lnTo>
                  <a:pt x="0" y="195408"/>
                </a:lnTo>
                <a:lnTo>
                  <a:pt x="367641" y="195408"/>
                </a:lnTo>
                <a:lnTo>
                  <a:pt x="367641" y="0"/>
                </a:lnTo>
                <a:lnTo>
                  <a:pt x="735282" y="390816"/>
                </a:lnTo>
                <a:lnTo>
                  <a:pt x="367641" y="781631"/>
                </a:lnTo>
                <a:close/>
              </a:path>
            </a:pathLst>
          </a:custGeom>
          <a:ln w="127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62230" y="2774848"/>
            <a:ext cx="735330" cy="781685"/>
          </a:xfrm>
          <a:custGeom>
            <a:avLst/>
            <a:gdLst/>
            <a:ahLst/>
            <a:cxnLst/>
            <a:rect l="l" t="t" r="r" b="b"/>
            <a:pathLst>
              <a:path w="735329" h="781685">
                <a:moveTo>
                  <a:pt x="367639" y="0"/>
                </a:moveTo>
                <a:lnTo>
                  <a:pt x="0" y="390817"/>
                </a:lnTo>
                <a:lnTo>
                  <a:pt x="367639" y="781634"/>
                </a:lnTo>
                <a:lnTo>
                  <a:pt x="367639" y="586232"/>
                </a:lnTo>
                <a:lnTo>
                  <a:pt x="735279" y="586232"/>
                </a:lnTo>
                <a:lnTo>
                  <a:pt x="735279" y="195414"/>
                </a:lnTo>
                <a:lnTo>
                  <a:pt x="367639" y="195414"/>
                </a:lnTo>
                <a:lnTo>
                  <a:pt x="36763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75301" y="1180693"/>
            <a:ext cx="4142104" cy="2839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40" dirty="0">
                <a:solidFill>
                  <a:schemeClr val="bg1"/>
                </a:solidFill>
                <a:latin typeface="Trebuchet MS"/>
                <a:cs typeface="Trebuchet MS"/>
              </a:rPr>
              <a:t>Exceed </a:t>
            </a:r>
            <a:r>
              <a:rPr b="1" spc="65" dirty="0">
                <a:solidFill>
                  <a:schemeClr val="bg1"/>
                </a:solidFill>
                <a:latin typeface="Trebuchet MS"/>
                <a:cs typeface="Trebuchet MS"/>
              </a:rPr>
              <a:t>SLA </a:t>
            </a:r>
            <a:r>
              <a:rPr b="1" spc="5" dirty="0">
                <a:solidFill>
                  <a:schemeClr val="bg1"/>
                </a:solidFill>
                <a:latin typeface="Trebuchet MS"/>
                <a:cs typeface="Trebuchet MS"/>
              </a:rPr>
              <a:t>at lower</a:t>
            </a:r>
            <a:r>
              <a:rPr b="1" spc="-3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b="1" spc="-5" dirty="0">
                <a:solidFill>
                  <a:schemeClr val="bg1"/>
                </a:solidFill>
                <a:latin typeface="Trebuchet MS"/>
                <a:cs typeface="Trebuchet MS"/>
              </a:rPr>
              <a:t>cost</a:t>
            </a:r>
            <a:endParaRPr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391410" marR="5080" algn="ctr">
              <a:lnSpc>
                <a:spcPct val="100000"/>
              </a:lnSpc>
              <a:spcBef>
                <a:spcPts val="1435"/>
              </a:spcBef>
            </a:pPr>
            <a:r>
              <a:rPr b="1" spc="60" dirty="0">
                <a:solidFill>
                  <a:schemeClr val="bg1"/>
                </a:solidFill>
                <a:latin typeface="Trebuchet MS"/>
                <a:cs typeface="Trebuchet MS"/>
              </a:rPr>
              <a:t>Spot</a:t>
            </a:r>
            <a:r>
              <a:rPr b="1" spc="-16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b="1" spc="10" dirty="0">
                <a:solidFill>
                  <a:schemeClr val="bg1"/>
                </a:solidFill>
                <a:latin typeface="Trebuchet MS"/>
                <a:cs typeface="Trebuchet MS"/>
              </a:rPr>
              <a:t>Instances  for </a:t>
            </a:r>
            <a:r>
              <a:rPr b="1" spc="25" dirty="0">
                <a:solidFill>
                  <a:schemeClr val="bg1"/>
                </a:solidFill>
                <a:latin typeface="Trebuchet MS"/>
                <a:cs typeface="Trebuchet MS"/>
              </a:rPr>
              <a:t>task</a:t>
            </a:r>
            <a:r>
              <a:rPr b="1" spc="-2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b="1" spc="20" dirty="0">
                <a:solidFill>
                  <a:schemeClr val="bg1"/>
                </a:solidFill>
                <a:latin typeface="Trebuchet MS"/>
                <a:cs typeface="Trebuchet MS"/>
              </a:rPr>
              <a:t>nodes</a:t>
            </a:r>
            <a:endParaRPr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2586990" marR="200660" indent="635" algn="ctr">
              <a:lnSpc>
                <a:spcPct val="100000"/>
              </a:lnSpc>
              <a:spcBef>
                <a:spcPts val="1200"/>
              </a:spcBef>
            </a:pPr>
            <a:r>
              <a:rPr spc="15" dirty="0">
                <a:solidFill>
                  <a:schemeClr val="bg1"/>
                </a:solidFill>
                <a:latin typeface="Arial"/>
                <a:cs typeface="Arial"/>
              </a:rPr>
              <a:t>Up </a:t>
            </a:r>
            <a:r>
              <a:rPr spc="125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pc="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chemeClr val="bg1"/>
                </a:solidFill>
                <a:latin typeface="Arial"/>
                <a:cs typeface="Arial"/>
              </a:rPr>
              <a:t>90%  </a:t>
            </a:r>
            <a:r>
              <a:rPr spc="140" dirty="0">
                <a:solidFill>
                  <a:schemeClr val="bg1"/>
                </a:solidFill>
                <a:latin typeface="Arial"/>
                <a:cs typeface="Arial"/>
              </a:rPr>
              <a:t>off</a:t>
            </a:r>
            <a:r>
              <a:rPr spc="-11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pc="-130" dirty="0">
                <a:solidFill>
                  <a:schemeClr val="bg1"/>
                </a:solidFill>
                <a:latin typeface="Arial"/>
                <a:cs typeface="Arial"/>
              </a:rPr>
              <a:t>EC2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2590800" marR="203835" algn="ctr">
              <a:lnSpc>
                <a:spcPct val="100000"/>
              </a:lnSpc>
            </a:pPr>
            <a:r>
              <a:rPr spc="5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pc="5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pc="10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pc="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pc="120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pc="-6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pc="5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pc="45" dirty="0">
                <a:solidFill>
                  <a:schemeClr val="bg1"/>
                </a:solidFill>
                <a:latin typeface="Arial"/>
                <a:cs typeface="Arial"/>
              </a:rPr>
              <a:t>d  </a:t>
            </a:r>
            <a:r>
              <a:rPr spc="40" dirty="0">
                <a:solidFill>
                  <a:schemeClr val="bg1"/>
                </a:solidFill>
                <a:latin typeface="Arial"/>
                <a:cs typeface="Arial"/>
              </a:rPr>
              <a:t>pricing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860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1">
      <a:dk1>
        <a:srgbClr val="414042"/>
      </a:dk1>
      <a:lt1>
        <a:srgbClr val="FFFFFF"/>
      </a:lt1>
      <a:dk2>
        <a:srgbClr val="414042"/>
      </a:dk2>
      <a:lt2>
        <a:srgbClr val="EEECE1"/>
      </a:lt2>
      <a:accent1>
        <a:srgbClr val="FAA634"/>
      </a:accent1>
      <a:accent2>
        <a:srgbClr val="146EB4"/>
      </a:accent2>
      <a:accent3>
        <a:srgbClr val="A4D7F4"/>
      </a:accent3>
      <a:accent4>
        <a:srgbClr val="347F46"/>
      </a:accent4>
      <a:accent5>
        <a:srgbClr val="FCDD51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11497</TotalTime>
  <Words>6099</Words>
  <Application>Microsoft Macintosh PowerPoint</Application>
  <PresentationFormat>On-screen Show (16:9)</PresentationFormat>
  <Paragraphs>928</Paragraphs>
  <Slides>127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1" baseType="lpstr">
      <vt:lpstr>DengXian</vt:lpstr>
      <vt:lpstr>宋体</vt:lpstr>
      <vt:lpstr>Amazon Ember</vt:lpstr>
      <vt:lpstr>Amazon Ember Cd</vt:lpstr>
      <vt:lpstr>Amazon Ember Light</vt:lpstr>
      <vt:lpstr>Amazon Ember Regular</vt:lpstr>
      <vt:lpstr>Arial</vt:lpstr>
      <vt:lpstr>Calibri</vt:lpstr>
      <vt:lpstr>Lucida Console</vt:lpstr>
      <vt:lpstr>Segoe UI</vt:lpstr>
      <vt:lpstr>Times New Roman</vt:lpstr>
      <vt:lpstr>Trebuchet MS</vt:lpstr>
      <vt:lpstr>Wingdings</vt:lpstr>
      <vt:lpstr>1_Office Theme</vt:lpstr>
      <vt:lpstr>Build Your First Big Data Application on AWS</vt:lpstr>
      <vt:lpstr>Workshop Agenda</vt:lpstr>
      <vt:lpstr>Launch AWS CloudFormation template</vt:lpstr>
      <vt:lpstr>Launch AWS CloudFormation template - Continued</vt:lpstr>
      <vt:lpstr>Launch AWS CloudFormation template - Continued</vt:lpstr>
      <vt:lpstr>Launch AWS CloudFormation template - Continued</vt:lpstr>
      <vt:lpstr>Launch AWS CloudFormation template - Continued</vt:lpstr>
      <vt:lpstr>Workshop objectives</vt:lpstr>
      <vt:lpstr>Why analytics on AWS?</vt:lpstr>
      <vt:lpstr>Your application architecture</vt:lpstr>
      <vt:lpstr>PowerPoint Presentation</vt:lpstr>
      <vt:lpstr>Streaming with Amazon Kinesis Easily collect, process, and analyze video and data streams in real time </vt:lpstr>
      <vt:lpstr>Amazon Kinesis Data Streams</vt:lpstr>
      <vt:lpstr>Amazon Kinesis Data Firehose</vt:lpstr>
      <vt:lpstr>Amazon Kinesis - Firehose vs. Streams</vt:lpstr>
      <vt:lpstr>Amazon Kinesis Data Analytics</vt:lpstr>
      <vt:lpstr>Kinesis Data Analytics applications</vt:lpstr>
      <vt:lpstr>Kinesis Data Analytics application metadata</vt:lpstr>
      <vt:lpstr>Calculate an aggregate metric</vt:lpstr>
      <vt:lpstr>Calculate an aggregate metric</vt:lpstr>
      <vt:lpstr>Calculate an aggregate metric</vt:lpstr>
      <vt:lpstr>PowerPoint Presentation</vt:lpstr>
      <vt:lpstr>AWS Glue - Components Make data discoverable  </vt:lpstr>
      <vt:lpstr>AWS Glue - How it works</vt:lpstr>
      <vt:lpstr>PowerPoint Presentation</vt:lpstr>
      <vt:lpstr>Interactive query service</vt:lpstr>
      <vt:lpstr>Familiar technologies under the covers</vt:lpstr>
      <vt:lpstr>Comparing performance and cost savings for compression and columnar format</vt:lpstr>
      <vt:lpstr>Amazon Redshift Spectrum Extend the data warehouse to your Amazon S3 data lake</vt:lpstr>
      <vt:lpstr>Defining external schema and creating tables</vt:lpstr>
      <vt:lpstr>Recap: AWS Glue, Amazon Redshift Spectrum, and Athena</vt:lpstr>
      <vt:lpstr>Workshop activities schedule</vt:lpstr>
      <vt:lpstr>PowerPoint Presentation</vt:lpstr>
      <vt:lpstr>Your application architecture</vt:lpstr>
      <vt:lpstr>Collect logs w/a Kinesis Data Firehose delivery stream</vt:lpstr>
      <vt:lpstr>Collect logs w/a Kinesis Data Firehose delivery stream</vt:lpstr>
      <vt:lpstr>Activity 1A: Verify Lambda function delivering logs</vt:lpstr>
      <vt:lpstr>Review: Monitoring Kinesis Data Firehose delivery to Amazon S3</vt:lpstr>
      <vt:lpstr>Review: Monitoring Kinesis Data Firehose Delivery to Amazon S3</vt:lpstr>
      <vt:lpstr>PowerPoint Presentation</vt:lpstr>
      <vt:lpstr>Your application architecture</vt:lpstr>
      <vt:lpstr>Process data using Kinesis Data Analytics</vt:lpstr>
      <vt:lpstr>Activity 2A: Start Amazon Kinesis Data Analytics app</vt:lpstr>
      <vt:lpstr>Activity 2A: Start Kinesis app</vt:lpstr>
      <vt:lpstr>View sample records in Kinesis app</vt:lpstr>
      <vt:lpstr>Activity 2B: Calculate an aggregate metric</vt:lpstr>
      <vt:lpstr>Activity 2C: Anomaly detection </vt:lpstr>
      <vt:lpstr>Kinesis Data Analytics in-application streams</vt:lpstr>
      <vt:lpstr>PowerPoint Presentation</vt:lpstr>
      <vt:lpstr>Your application architecture</vt:lpstr>
      <vt:lpstr>Activity 3: Deliver data to Amazon Redshift using Kinesis  Data Firehose</vt:lpstr>
      <vt:lpstr>Activity 3A: Connect to Amazon Redshift</vt:lpstr>
      <vt:lpstr>Activity 3B: Create table in Amazon Redshift</vt:lpstr>
      <vt:lpstr>Activity 3C: Deliver data to Amazon Redshift using Data Firehose</vt:lpstr>
      <vt:lpstr>Activity 3C: Deliver data to Amazon Redshift using Data Firehose</vt:lpstr>
      <vt:lpstr>Activity 3C: Deliver data to Amazon Redshift using Data Firehose</vt:lpstr>
      <vt:lpstr>Review: Amazon Redshift test queries</vt:lpstr>
      <vt:lpstr>Review: Amazon Redshift test queries</vt:lpstr>
      <vt:lpstr>PowerPoint Presentation</vt:lpstr>
      <vt:lpstr>Your application architecture</vt:lpstr>
      <vt:lpstr>Activity: Catalog and perform ETL on weblogs</vt:lpstr>
      <vt:lpstr>Activity 4A: Discover dataset with AWS Glue</vt:lpstr>
      <vt:lpstr>Activity 4A: Add crawler using AWS Glue</vt:lpstr>
      <vt:lpstr>Activity 4A: ETL with AWS Glue</vt:lpstr>
      <vt:lpstr>Activity 4A: ETL with AWS Glue</vt:lpstr>
      <vt:lpstr>Activity 4A: ETL with AWS Glue</vt:lpstr>
      <vt:lpstr>Activity 4A: ETL with AWS Glue</vt:lpstr>
      <vt:lpstr>Activity 4A: Add crawler with AWS Glue</vt:lpstr>
      <vt:lpstr>Activity 4A: Add crawler with AWS Glue</vt:lpstr>
      <vt:lpstr>Activity 4A: Add crawler with AWS Glue</vt:lpstr>
      <vt:lpstr>Activity 4A: Add crawler with AWS Glue</vt:lpstr>
      <vt:lpstr>Activity 4A: Add crawler with AWS Glue</vt:lpstr>
      <vt:lpstr>Activity 4A: Table creation in AWS Glue</vt:lpstr>
      <vt:lpstr>Activity 4A: Table creation in AWS Glue</vt:lpstr>
      <vt:lpstr>Activity 4A: Create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PowerPoint Presentation</vt:lpstr>
      <vt:lpstr>Your application architecture</vt:lpstr>
      <vt:lpstr>Activity: Querying data in Amazon S3 using Redshift Spectrum</vt:lpstr>
      <vt:lpstr>Activity 5A: Set up AWS Glue crawler for processed parquet data</vt:lpstr>
      <vt:lpstr>Activity 5A: Set up AWS Glue crawler for processed parquet data</vt:lpstr>
      <vt:lpstr>Activity 5A: Set up AWS Glue crawler for parquet data</vt:lpstr>
      <vt:lpstr>Activity 5B: Query using Amazon Redshift Spectrum</vt:lpstr>
      <vt:lpstr>Activity 5B: Query using Amazon Redshift Spectrum</vt:lpstr>
      <vt:lpstr>Activity 5B: Query using Amazon Redshift Spectrum</vt:lpstr>
      <vt:lpstr>Activity 5C: Querying using Amazon Athena</vt:lpstr>
      <vt:lpstr>Activity 5C: Querying using Amazon Athena</vt:lpstr>
      <vt:lpstr>PowerPoint Presentation</vt:lpstr>
      <vt:lpstr>PowerPoint Presentation</vt:lpstr>
      <vt:lpstr>Amazon EMR service</vt:lpstr>
      <vt:lpstr>On-cluster UIs</vt:lpstr>
      <vt:lpstr>The Hadoop ecosystem can run in Amazon EMR</vt:lpstr>
      <vt:lpstr>Easy-to-use Amazon EC2 Spot Instances</vt:lpstr>
      <vt:lpstr>Amazon S3 as your persistent data store</vt:lpstr>
      <vt:lpstr>EMRFS makes it easier to leverage Amazon S3</vt:lpstr>
      <vt:lpstr>Apache Spark</vt:lpstr>
      <vt:lpstr>Apache Zeppelin</vt:lpstr>
      <vt:lpstr>PowerPoint Presentation</vt:lpstr>
      <vt:lpstr>Your application architecture</vt:lpstr>
      <vt:lpstr>Activity 6: Process and query data with Amazon EMR</vt:lpstr>
      <vt:lpstr>Activity 6A: Open the Zeppelin interface</vt:lpstr>
      <vt:lpstr>Activity 6A: Open the Zeppelin interface</vt:lpstr>
      <vt:lpstr>Activity 6B: Run the notebook</vt:lpstr>
      <vt:lpstr>Activity 6B: Run the notebook</vt:lpstr>
      <vt:lpstr>Activity 6B: Run the notebook</vt:lpstr>
      <vt:lpstr>Review: Interactive analysis using Amazon EMR</vt:lpstr>
      <vt:lpstr>PowerPoint Presentation</vt:lpstr>
      <vt:lpstr>Amazon QuickSight</vt:lpstr>
      <vt:lpstr>Connect, SPICE, analyze</vt:lpstr>
      <vt:lpstr>PowerPoint Presentation</vt:lpstr>
      <vt:lpstr>Your application architecture</vt:lpstr>
      <vt:lpstr>Activity 7: Visualization with Amazon QuickSight</vt:lpstr>
      <vt:lpstr>Activity 7A: Amazon QuickSight registration</vt:lpstr>
      <vt:lpstr>Activity 7A: Amazon QuickSight registration</vt:lpstr>
      <vt:lpstr>Activity 7A: Amazon QuickSight registration</vt:lpstr>
      <vt:lpstr>Activity 7B: Connect to data source</vt:lpstr>
      <vt:lpstr>Activity 7B: Connect to Amazon Redshift</vt:lpstr>
      <vt:lpstr>Activity 7C: Choose your weblogs Amazon Redshift table</vt:lpstr>
      <vt:lpstr>Activity 7D: Ingest data into SPICE</vt:lpstr>
      <vt:lpstr>Activity 7E: Creating your first analysis</vt:lpstr>
      <vt:lpstr>Review - Creating your analysis</vt:lpstr>
    </vt:vector>
  </TitlesOfParts>
  <Company>Amazon.com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Hundreds of Thousands of Customers in 190 Countries</dc:title>
  <dc:creator>Catalano, Alec</dc:creator>
  <cp:lastModifiedBy>Ben Willett</cp:lastModifiedBy>
  <cp:revision>335</cp:revision>
  <dcterms:created xsi:type="dcterms:W3CDTF">2012-10-09T16:32:19Z</dcterms:created>
  <dcterms:modified xsi:type="dcterms:W3CDTF">2019-03-23T22:40:30Z</dcterms:modified>
</cp:coreProperties>
</file>